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9" r:id="rId5"/>
  </p:sldMasterIdLst>
  <p:notesMasterIdLst>
    <p:notesMasterId r:id="rId60"/>
  </p:notesMasterIdLst>
  <p:handoutMasterIdLst>
    <p:handoutMasterId r:id="rId61"/>
  </p:handoutMasterIdLst>
  <p:sldIdLst>
    <p:sldId id="256" r:id="rId6"/>
    <p:sldId id="2147470531" r:id="rId7"/>
    <p:sldId id="258" r:id="rId8"/>
    <p:sldId id="389" r:id="rId9"/>
    <p:sldId id="2147470511" r:id="rId10"/>
    <p:sldId id="2147470510" r:id="rId11"/>
    <p:sldId id="2147470512" r:id="rId12"/>
    <p:sldId id="275" r:id="rId13"/>
    <p:sldId id="360" r:id="rId14"/>
    <p:sldId id="359" r:id="rId15"/>
    <p:sldId id="264" r:id="rId16"/>
    <p:sldId id="2147470506" r:id="rId17"/>
    <p:sldId id="313" r:id="rId18"/>
    <p:sldId id="315" r:id="rId19"/>
    <p:sldId id="316" r:id="rId20"/>
    <p:sldId id="273" r:id="rId21"/>
    <p:sldId id="317" r:id="rId22"/>
    <p:sldId id="318" r:id="rId23"/>
    <p:sldId id="2147470518" r:id="rId24"/>
    <p:sldId id="361" r:id="rId25"/>
    <p:sldId id="367" r:id="rId26"/>
    <p:sldId id="303" r:id="rId27"/>
    <p:sldId id="304" r:id="rId28"/>
    <p:sldId id="305" r:id="rId29"/>
    <p:sldId id="306" r:id="rId30"/>
    <p:sldId id="261" r:id="rId31"/>
    <p:sldId id="262" r:id="rId32"/>
    <p:sldId id="293" r:id="rId33"/>
    <p:sldId id="302" r:id="rId34"/>
    <p:sldId id="265" r:id="rId35"/>
    <p:sldId id="2147470516" r:id="rId36"/>
    <p:sldId id="267" r:id="rId37"/>
    <p:sldId id="2147470517" r:id="rId38"/>
    <p:sldId id="364" r:id="rId39"/>
    <p:sldId id="2147470519" r:id="rId40"/>
    <p:sldId id="2147470521" r:id="rId41"/>
    <p:sldId id="2147470520" r:id="rId42"/>
    <p:sldId id="2147470530" r:id="rId43"/>
    <p:sldId id="2147470522" r:id="rId44"/>
    <p:sldId id="2147470524" r:id="rId45"/>
    <p:sldId id="2147470523" r:id="rId46"/>
    <p:sldId id="2147470525" r:id="rId47"/>
    <p:sldId id="2147470526" r:id="rId48"/>
    <p:sldId id="363" r:id="rId49"/>
    <p:sldId id="365" r:id="rId50"/>
    <p:sldId id="2147470507" r:id="rId51"/>
    <p:sldId id="2147470508" r:id="rId52"/>
    <p:sldId id="2147470509" r:id="rId53"/>
    <p:sldId id="2147470528" r:id="rId54"/>
    <p:sldId id="2147470529" r:id="rId55"/>
    <p:sldId id="2147470527" r:id="rId56"/>
    <p:sldId id="368" r:id="rId57"/>
    <p:sldId id="356" r:id="rId58"/>
    <p:sldId id="959" r:id="rId59"/>
  </p:sldIdLst>
  <p:sldSz cx="10160000" cy="5715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 userDrawn="1">
          <p15:clr>
            <a:srgbClr val="A4A3A4"/>
          </p15:clr>
        </p15:guide>
        <p15:guide id="2" orient="horz" pos="746" userDrawn="1">
          <p15:clr>
            <a:srgbClr val="A4A3A4"/>
          </p15:clr>
        </p15:guide>
        <p15:guide id="3" orient="horz" pos="1237" userDrawn="1">
          <p15:clr>
            <a:srgbClr val="A4A3A4"/>
          </p15:clr>
        </p15:guide>
        <p15:guide id="4" orient="horz" pos="1000" userDrawn="1">
          <p15:clr>
            <a:srgbClr val="A4A3A4"/>
          </p15:clr>
        </p15:guide>
        <p15:guide id="5" orient="horz" pos="2280" userDrawn="1">
          <p15:clr>
            <a:srgbClr val="A4A3A4"/>
          </p15:clr>
        </p15:guide>
        <p15:guide id="6" orient="horz" pos="3248" userDrawn="1">
          <p15:clr>
            <a:srgbClr val="A4A3A4"/>
          </p15:clr>
        </p15:guide>
        <p15:guide id="7" pos="3200" userDrawn="1">
          <p15:clr>
            <a:srgbClr val="A4A3A4"/>
          </p15:clr>
        </p15:guide>
        <p15:guide id="8" pos="267" userDrawn="1">
          <p15:clr>
            <a:srgbClr val="A4A3A4"/>
          </p15:clr>
        </p15:guide>
        <p15:guide id="9" pos="511" userDrawn="1">
          <p15:clr>
            <a:srgbClr val="A4A3A4"/>
          </p15:clr>
        </p15:guide>
        <p15:guide id="10" pos="6133" userDrawn="1">
          <p15:clr>
            <a:srgbClr val="A4A3A4"/>
          </p15:clr>
        </p15:guide>
        <p15:guide id="11" pos="959" userDrawn="1">
          <p15:clr>
            <a:srgbClr val="A4A3A4"/>
          </p15:clr>
        </p15:guide>
        <p15:guide id="12" pos="588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8484"/>
    <a:srgbClr val="0071B4"/>
    <a:srgbClr val="BF2F00"/>
    <a:srgbClr val="2DA7A0"/>
    <a:srgbClr val="CFEA8A"/>
    <a:srgbClr val="FF8000"/>
    <a:srgbClr val="FFBB00"/>
    <a:srgbClr val="C6441F"/>
    <a:srgbClr val="B3B390"/>
    <a:srgbClr val="4B4B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6" autoAdjust="0"/>
    <p:restoredTop sz="80118" autoAdjust="0"/>
  </p:normalViewPr>
  <p:slideViewPr>
    <p:cSldViewPr>
      <p:cViewPr varScale="1">
        <p:scale>
          <a:sx n="71" d="100"/>
          <a:sy n="71" d="100"/>
        </p:scale>
        <p:origin x="1230" y="72"/>
      </p:cViewPr>
      <p:guideLst>
        <p:guide orient="horz" pos="120"/>
        <p:guide orient="horz" pos="746"/>
        <p:guide orient="horz" pos="1237"/>
        <p:guide orient="horz" pos="1000"/>
        <p:guide orient="horz" pos="2280"/>
        <p:guide orient="horz" pos="3248"/>
        <p:guide pos="3200"/>
        <p:guide pos="267"/>
        <p:guide pos="511"/>
        <p:guide pos="6133"/>
        <p:guide pos="959"/>
        <p:guide pos="5888"/>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Light" pitchFamily="34" charset="0"/>
              </a:rPr>
              <a:t>Tech·Ed</a:t>
            </a:r>
            <a:r>
              <a:rPr lang="en-US" dirty="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a:latin typeface="Trebuchet MS" pitchFamily="34" charset="0"/>
              </a:rPr>
              <a:t>May 11 – 15, 2009</a:t>
            </a: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Trebuchet MS" pitchFamily="34" charset="0"/>
              </a:rPr>
            </a:br>
            <a:r>
              <a:rPr lang="en-US" sz="500" dirty="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a:t>Tech·Ed</a:t>
            </a:r>
            <a:r>
              <a:rPr lang="en-US" dirty="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a:t>May 11 – 15, 2009</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latin typeface="Trebuchet MS" pitchFamily="34" charset="0"/>
              </a:rPr>
            </a:br>
            <a:r>
              <a:rPr lang="en-US" sz="500">
                <a:solidFill>
                  <a:srgbClr val="000000"/>
                </a:solidFill>
                <a:latin typeface="Trebuchet MS" pitchFamily="34" charset="0"/>
              </a:rPr>
              <a:t>MICROSOFT MAKES NO WARRANTIES, EXPRESS, IMPLIED OR STATUTORY, AS TO THE INFORMATION IN THIS PRESENTATION.</a:t>
            </a:r>
            <a:endParaRPr lang="en-US" sz="500" dirty="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Trebuchet MS"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jakobowens1?utm_source=unsplash&amp;utm_medium=referral&amp;utm_content=creditCopyText"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s/photos/action?utm_source=unsplash&amp;utm_medium=referral&amp;utm_content=creditCopyTex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garri?utm_source=unsplash&amp;utm_medium=referral&amp;utm_content=creditCopyText"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s/photos/crossroad?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428831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Jakob Owens</a:t>
            </a:r>
            <a:r>
              <a:rPr lang="en-US" dirty="0"/>
              <a:t> on </a:t>
            </a:r>
            <a:r>
              <a:rPr lang="en-US" dirty="0" err="1">
                <a:hlinkClick r:id="rId4" action="ppaction://hlinkfile"/>
              </a:rPr>
              <a:t>Unsplash</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6926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https://flic.kr/p/aN2jp6</a:t>
            </a:r>
          </a:p>
          <a:p>
            <a:r>
              <a:rPr lang="en-US" dirty="0"/>
              <a:t>https://flic.kr/p/4cVbiH</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519829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https://flic.kr/p/aN2jp6</a:t>
            </a:r>
          </a:p>
          <a:p>
            <a:r>
              <a:rPr lang="en-US" dirty="0"/>
              <a:t>https://flic.kr/p/4cVbiH</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979447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https://flic.kr/p/aN2jp6</a:t>
            </a:r>
          </a:p>
          <a:p>
            <a:r>
              <a:rPr lang="en-US" dirty="0"/>
              <a:t>https://flic.kr/p/4cVbiH</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468725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https://flic.kr/p/aN2jp6</a:t>
            </a:r>
          </a:p>
          <a:p>
            <a:r>
              <a:rPr lang="en-US" dirty="0"/>
              <a:t>https://flic.kr/p/4cVbiH</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537502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https://flic.kr/p/aN2jp6</a:t>
            </a:r>
          </a:p>
          <a:p>
            <a:r>
              <a:rPr lang="en-US" dirty="0"/>
              <a:t>https://flic.kr/p/4cVbiH</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43664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https://flic.kr/p/aN2jp6</a:t>
            </a:r>
          </a:p>
          <a:p>
            <a:r>
              <a:rPr lang="en-US" dirty="0"/>
              <a:t>https://flic.kr/p/4cVbiH</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588648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https://flic.kr/p/aN2jp6</a:t>
            </a:r>
          </a:p>
          <a:p>
            <a:r>
              <a:rPr lang="en-US" dirty="0"/>
              <a:t>https://flic.kr/p/4cVbiH</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4220625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https://flic.kr/p/aN2jp6</a:t>
            </a:r>
          </a:p>
          <a:p>
            <a:r>
              <a:rPr lang="en-US" dirty="0"/>
              <a:t>https://flic.kr/p/4cVbiH</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58895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https://flic.kr/p/aN2jp6</a:t>
            </a:r>
          </a:p>
          <a:p>
            <a:r>
              <a:rPr lang="en-US" dirty="0"/>
              <a:t>https://flic.kr/p/4cVbiH</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193601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803270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www.flickr.com</a:t>
            </a:r>
            <a:r>
              <a:rPr lang="en-US" dirty="0"/>
              <a:t>/photos/78749146@N06/13455563693</a:t>
            </a:r>
          </a:p>
        </p:txBody>
      </p:sp>
      <p:sp>
        <p:nvSpPr>
          <p:cNvPr id="4" name="Slide Number Placeholder 3"/>
          <p:cNvSpPr>
            <a:spLocks noGrp="1"/>
          </p:cNvSpPr>
          <p:nvPr>
            <p:ph type="sldNum" sz="quarter" idx="10"/>
          </p:nvPr>
        </p:nvSpPr>
        <p:spPr/>
        <p:txBody>
          <a:bodyPr/>
          <a:lstStyle/>
          <a:p>
            <a:fld id="{E981C126-94D9-4859-9469-2FF3896D5048}" type="slidenum">
              <a:rPr lang="en-US" smtClean="0"/>
              <a:pPr/>
              <a:t>49</a:t>
            </a:fld>
            <a:endParaRPr lang="en-US"/>
          </a:p>
        </p:txBody>
      </p:sp>
    </p:spTree>
    <p:extLst>
      <p:ext uri="{BB962C8B-B14F-4D97-AF65-F5344CB8AC3E}">
        <p14:creationId xmlns:p14="http://schemas.microsoft.com/office/powerpoint/2010/main" val="2950327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www.flickr.com</a:t>
            </a:r>
            <a:r>
              <a:rPr lang="en-US" dirty="0"/>
              <a:t>/photos/78749146@N06/13455563693</a:t>
            </a:r>
          </a:p>
        </p:txBody>
      </p:sp>
      <p:sp>
        <p:nvSpPr>
          <p:cNvPr id="4" name="Slide Number Placeholder 3"/>
          <p:cNvSpPr>
            <a:spLocks noGrp="1"/>
          </p:cNvSpPr>
          <p:nvPr>
            <p:ph type="sldNum" sz="quarter" idx="10"/>
          </p:nvPr>
        </p:nvSpPr>
        <p:spPr/>
        <p:txBody>
          <a:bodyPr/>
          <a:lstStyle/>
          <a:p>
            <a:fld id="{E981C126-94D9-4859-9469-2FF3896D5048}" type="slidenum">
              <a:rPr lang="en-US" smtClean="0"/>
              <a:pPr/>
              <a:t>50</a:t>
            </a:fld>
            <a:endParaRPr lang="en-US"/>
          </a:p>
        </p:txBody>
      </p:sp>
    </p:spTree>
    <p:extLst>
      <p:ext uri="{BB962C8B-B14F-4D97-AF65-F5344CB8AC3E}">
        <p14:creationId xmlns:p14="http://schemas.microsoft.com/office/powerpoint/2010/main" val="1310836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www.flickr.com</a:t>
            </a:r>
            <a:r>
              <a:rPr lang="en-US" dirty="0"/>
              <a:t>/photos/78749146@N06/13455563693</a:t>
            </a:r>
          </a:p>
        </p:txBody>
      </p:sp>
      <p:sp>
        <p:nvSpPr>
          <p:cNvPr id="4" name="Slide Number Placeholder 3"/>
          <p:cNvSpPr>
            <a:spLocks noGrp="1"/>
          </p:cNvSpPr>
          <p:nvPr>
            <p:ph type="sldNum" sz="quarter" idx="10"/>
          </p:nvPr>
        </p:nvSpPr>
        <p:spPr/>
        <p:txBody>
          <a:bodyPr/>
          <a:lstStyle/>
          <a:p>
            <a:fld id="{E981C126-94D9-4859-9469-2FF3896D5048}" type="slidenum">
              <a:rPr lang="en-US" smtClean="0"/>
              <a:pPr/>
              <a:t>51</a:t>
            </a:fld>
            <a:endParaRPr lang="en-US"/>
          </a:p>
        </p:txBody>
      </p:sp>
    </p:spTree>
    <p:extLst>
      <p:ext uri="{BB962C8B-B14F-4D97-AF65-F5344CB8AC3E}">
        <p14:creationId xmlns:p14="http://schemas.microsoft.com/office/powerpoint/2010/main" val="4044591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711515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68784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27288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768278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www.flickr.com</a:t>
            </a:r>
            <a:r>
              <a:rPr lang="en-US" dirty="0"/>
              <a:t>/photos/78749146@N06/13455563693</a:t>
            </a:r>
          </a:p>
        </p:txBody>
      </p:sp>
      <p:sp>
        <p:nvSpPr>
          <p:cNvPr id="4" name="Slide Number Placeholder 3"/>
          <p:cNvSpPr>
            <a:spLocks noGrp="1"/>
          </p:cNvSpPr>
          <p:nvPr>
            <p:ph type="sldNum" sz="quarter" idx="10"/>
          </p:nvPr>
        </p:nvSpPr>
        <p:spPr/>
        <p:txBody>
          <a:bodyPr/>
          <a:lstStyle/>
          <a:p>
            <a:fld id="{E981C126-94D9-4859-9469-2FF3896D5048}" type="slidenum">
              <a:rPr lang="en-US" smtClean="0"/>
              <a:pPr/>
              <a:t>30</a:t>
            </a:fld>
            <a:endParaRPr lang="en-US"/>
          </a:p>
        </p:txBody>
      </p:sp>
    </p:spTree>
    <p:extLst>
      <p:ext uri="{BB962C8B-B14F-4D97-AF65-F5344CB8AC3E}">
        <p14:creationId xmlns:p14="http://schemas.microsoft.com/office/powerpoint/2010/main" val="313438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Vladislav </a:t>
            </a:r>
            <a:r>
              <a:rPr lang="en-US" dirty="0" err="1">
                <a:hlinkClick r:id="rId3"/>
              </a:rPr>
              <a:t>Babienko</a:t>
            </a:r>
            <a:r>
              <a:rPr lang="en-US" dirty="0"/>
              <a:t> on </a:t>
            </a:r>
            <a:r>
              <a:rPr lang="en-US" dirty="0" err="1">
                <a:hlinkClick r:id="rId4" action="ppaction://hlinkfile"/>
              </a:rPr>
              <a:t>Unsplash</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25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www.flickr.com</a:t>
            </a:r>
            <a:r>
              <a:rPr lang="en-US" dirty="0"/>
              <a:t>/photos/78749146@N06/13455563693</a:t>
            </a:r>
          </a:p>
        </p:txBody>
      </p:sp>
      <p:sp>
        <p:nvSpPr>
          <p:cNvPr id="4" name="Slide Number Placeholder 3"/>
          <p:cNvSpPr>
            <a:spLocks noGrp="1"/>
          </p:cNvSpPr>
          <p:nvPr>
            <p:ph type="sldNum" sz="quarter" idx="10"/>
          </p:nvPr>
        </p:nvSpPr>
        <p:spPr/>
        <p:txBody>
          <a:bodyPr/>
          <a:lstStyle/>
          <a:p>
            <a:fld id="{E981C126-94D9-4859-9469-2FF3896D5048}" type="slidenum">
              <a:rPr lang="en-US" smtClean="0"/>
              <a:pPr/>
              <a:t>32</a:t>
            </a:fld>
            <a:endParaRPr lang="en-US"/>
          </a:p>
        </p:txBody>
      </p:sp>
    </p:spTree>
    <p:extLst>
      <p:ext uri="{BB962C8B-B14F-4D97-AF65-F5344CB8AC3E}">
        <p14:creationId xmlns:p14="http://schemas.microsoft.com/office/powerpoint/2010/main" val="4023716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pic>
        <p:nvPicPr>
          <p:cNvPr id="6" name="Picture 5" descr="spark_masthead_final.png"/>
          <p:cNvPicPr>
            <a:picLocks noChangeAspect="1"/>
          </p:cNvPicPr>
          <p:nvPr userDrawn="1"/>
        </p:nvPicPr>
        <p:blipFill>
          <a:blip r:embed="rId2" cstate="print"/>
          <a:stretch>
            <a:fillRect/>
          </a:stretch>
        </p:blipFill>
        <p:spPr>
          <a:xfrm>
            <a:off x="5275384" y="0"/>
            <a:ext cx="4884616" cy="5715000"/>
          </a:xfrm>
          <a:prstGeom prst="rect">
            <a:avLst/>
          </a:prstGeom>
        </p:spPr>
      </p:pic>
      <p:sp>
        <p:nvSpPr>
          <p:cNvPr id="4" name="Rectangle 3"/>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2707" y="190500"/>
            <a:ext cx="9293264" cy="507832"/>
          </a:xfrm>
          <a:prstGeom prst="rect">
            <a:avLst/>
          </a:prstGeom>
        </p:spPr>
        <p:txBody>
          <a:bodyPr lIns="71332" tIns="35666" rIns="71332" bIns="35666"/>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432707" y="1206500"/>
            <a:ext cx="9293264" cy="1644634"/>
          </a:xfrm>
          <a:prstGeom prst="rect">
            <a:avLst/>
          </a:prstGeom>
        </p:spPr>
        <p:txBody>
          <a:bodyPr lIns="71332" tIns="35666" rIns="71332" bIns="3566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81841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2707" y="190500"/>
            <a:ext cx="9293264" cy="507832"/>
          </a:xfrm>
          <a:prstGeom prst="rect">
            <a:avLst/>
          </a:prstGeom>
        </p:spPr>
        <p:txBody>
          <a:bodyPr lIns="71332" tIns="35666" rIns="71332" bIns="35666"/>
          <a:lstStyle>
            <a:lvl1pPr>
              <a:defRPr/>
            </a:lvl1pPr>
          </a:lstStyle>
          <a:p>
            <a:r>
              <a:rPr lang="en-US"/>
              <a:t>Click to edit Master title style</a:t>
            </a:r>
            <a:endParaRPr lang="en-US" dirty="0"/>
          </a:p>
        </p:txBody>
      </p:sp>
      <p:sp>
        <p:nvSpPr>
          <p:cNvPr id="3" name="Rectangle 2"/>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7524554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12593"/>
            <a:ext cx="9144000" cy="952500"/>
          </a:xfrm>
          <a:prstGeom prst="rect">
            <a:avLst/>
          </a:prstGeom>
        </p:spPr>
        <p:txBody>
          <a:bodyPr/>
          <a:lstStyle/>
          <a:p>
            <a:r>
              <a:rPr lang="en-CA" dirty="0"/>
              <a:t>Click to edit Master title style</a:t>
            </a:r>
            <a:endParaRPr lang="en-US" dirty="0"/>
          </a:p>
        </p:txBody>
      </p:sp>
      <p:sp>
        <p:nvSpPr>
          <p:cNvPr id="3" name="Content Placeholder 2"/>
          <p:cNvSpPr>
            <a:spLocks noGrp="1"/>
          </p:cNvSpPr>
          <p:nvPr>
            <p:ph idx="1"/>
          </p:nvPr>
        </p:nvSpPr>
        <p:spPr>
          <a:xfrm>
            <a:off x="508000" y="1333500"/>
            <a:ext cx="9144000" cy="3771636"/>
          </a:xfrm>
          <a:prstGeom prst="rect">
            <a:avLst/>
          </a:prstGeo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a:xfrm>
            <a:off x="508000" y="5296960"/>
            <a:ext cx="2370667" cy="304271"/>
          </a:xfrm>
          <a:prstGeom prst="rect">
            <a:avLst/>
          </a:prstGeom>
        </p:spPr>
        <p:txBody>
          <a:bodyPr/>
          <a:lstStyle/>
          <a:p>
            <a:fld id="{0824DD84-18C5-E04F-8EAD-1CA1B5095295}" type="datetimeFigureOut">
              <a:rPr lang="en-US" smtClean="0"/>
              <a:pPr/>
              <a:t>5/12/2025</a:t>
            </a:fld>
            <a:endParaRPr lang="en-US"/>
          </a:p>
        </p:txBody>
      </p:sp>
      <p:sp>
        <p:nvSpPr>
          <p:cNvPr id="5" name="Footer Placeholder 4"/>
          <p:cNvSpPr>
            <a:spLocks noGrp="1"/>
          </p:cNvSpPr>
          <p:nvPr>
            <p:ph type="ftr" sz="quarter" idx="11"/>
          </p:nvPr>
        </p:nvSpPr>
        <p:spPr>
          <a:xfrm>
            <a:off x="3471334" y="5296960"/>
            <a:ext cx="3217333" cy="304271"/>
          </a:xfrm>
          <a:prstGeom prst="rect">
            <a:avLst/>
          </a:prstGeom>
        </p:spPr>
        <p:txBody>
          <a:bodyPr/>
          <a:lstStyle/>
          <a:p>
            <a:endParaRPr lang="en-US"/>
          </a:p>
        </p:txBody>
      </p:sp>
      <p:sp>
        <p:nvSpPr>
          <p:cNvPr id="6" name="Slide Number Placeholder 5"/>
          <p:cNvSpPr>
            <a:spLocks noGrp="1"/>
          </p:cNvSpPr>
          <p:nvPr>
            <p:ph type="sldNum" sz="quarter" idx="12"/>
          </p:nvPr>
        </p:nvSpPr>
        <p:spPr>
          <a:xfrm>
            <a:off x="6430705" y="5296960"/>
            <a:ext cx="2370667" cy="304271"/>
          </a:xfrm>
          <a:prstGeom prst="rect">
            <a:avLst/>
          </a:prstGeom>
        </p:spPr>
        <p:txBody>
          <a:bodyPr/>
          <a:lstStyle/>
          <a:p>
            <a:fld id="{0B11F31F-5B98-7F48-B825-7FE9FB03CF90}" type="slidenum">
              <a:rPr lang="en-US" smtClean="0"/>
              <a:pPr/>
              <a:t>‹#›</a:t>
            </a:fld>
            <a:endParaRPr lang="en-US"/>
          </a:p>
        </p:txBody>
      </p:sp>
      <p:sp>
        <p:nvSpPr>
          <p:cNvPr id="7" name="Rectangle 6"/>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89250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0744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46E8-D4CE-2F58-1510-F9C515512EFB}"/>
              </a:ext>
            </a:extLst>
          </p:cNvPr>
          <p:cNvSpPr>
            <a:spLocks noGrp="1"/>
          </p:cNvSpPr>
          <p:nvPr>
            <p:ph type="ctrTitle"/>
          </p:nvPr>
        </p:nvSpPr>
        <p:spPr>
          <a:xfrm>
            <a:off x="1270000" y="935302"/>
            <a:ext cx="7620000" cy="1989667"/>
          </a:xfrm>
        </p:spPr>
        <p:txBody>
          <a:bodyPr anchor="b"/>
          <a:lstStyle>
            <a:lvl1pPr algn="ctr">
              <a:defRPr sz="5000"/>
            </a:lvl1pPr>
          </a:lstStyle>
          <a:p>
            <a:r>
              <a:rPr lang="en-US" dirty="0"/>
              <a:t>Click to edit Master title style</a:t>
            </a:r>
          </a:p>
        </p:txBody>
      </p:sp>
      <p:sp>
        <p:nvSpPr>
          <p:cNvPr id="3" name="Subtitle 2">
            <a:extLst>
              <a:ext uri="{FF2B5EF4-FFF2-40B4-BE49-F238E27FC236}">
                <a16:creationId xmlns:a16="http://schemas.microsoft.com/office/drawing/2014/main" id="{D7355C5C-17E7-BAFE-2DE1-B2D645514A42}"/>
              </a:ext>
            </a:extLst>
          </p:cNvPr>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dirty="0"/>
              <a:t>Click to edit Master subtitle style</a:t>
            </a:r>
          </a:p>
        </p:txBody>
      </p:sp>
      <p:sp>
        <p:nvSpPr>
          <p:cNvPr id="4" name="Date Placeholder 3">
            <a:extLst>
              <a:ext uri="{FF2B5EF4-FFF2-40B4-BE49-F238E27FC236}">
                <a16:creationId xmlns:a16="http://schemas.microsoft.com/office/drawing/2014/main" id="{D6032DA2-9F3D-CBEC-4755-6E1918EF7506}"/>
              </a:ext>
            </a:extLst>
          </p:cNvPr>
          <p:cNvSpPr>
            <a:spLocks noGrp="1"/>
          </p:cNvSpPr>
          <p:nvPr>
            <p:ph type="dt" sz="half" idx="10"/>
          </p:nvPr>
        </p:nvSpPr>
        <p:spPr/>
        <p:txBody>
          <a:bodyPr/>
          <a:lstStyle>
            <a:lvl1pPr>
              <a:defRPr/>
            </a:lvl1pPr>
          </a:lstStyle>
          <a:p>
            <a:r>
              <a:rPr lang="pl-PL" dirty="0"/>
              <a:t>11.02.2025</a:t>
            </a:r>
            <a:endParaRPr lang="en-US" dirty="0"/>
          </a:p>
        </p:txBody>
      </p:sp>
      <p:sp>
        <p:nvSpPr>
          <p:cNvPr id="5" name="Footer Placeholder 4">
            <a:extLst>
              <a:ext uri="{FF2B5EF4-FFF2-40B4-BE49-F238E27FC236}">
                <a16:creationId xmlns:a16="http://schemas.microsoft.com/office/drawing/2014/main" id="{5AC9CE76-640E-5157-7B51-6A9305B8CE99}"/>
              </a:ext>
            </a:extLst>
          </p:cNvPr>
          <p:cNvSpPr>
            <a:spLocks noGrp="1"/>
          </p:cNvSpPr>
          <p:nvPr>
            <p:ph type="ftr" sz="quarter" idx="11"/>
          </p:nvPr>
        </p:nvSpPr>
        <p:spPr/>
        <p:txBody>
          <a:bodyPr/>
          <a:lstStyle/>
          <a:p>
            <a:r>
              <a:rPr lang="pl-PL" dirty="0"/>
              <a:t>SQLDay 2025</a:t>
            </a:r>
            <a:endParaRPr lang="en-US" dirty="0"/>
          </a:p>
        </p:txBody>
      </p:sp>
      <p:sp>
        <p:nvSpPr>
          <p:cNvPr id="6" name="Slide Number Placeholder 5">
            <a:extLst>
              <a:ext uri="{FF2B5EF4-FFF2-40B4-BE49-F238E27FC236}">
                <a16:creationId xmlns:a16="http://schemas.microsoft.com/office/drawing/2014/main" id="{B59BD15F-ED34-89FB-D132-ACE1121413DE}"/>
              </a:ext>
            </a:extLst>
          </p:cNvPr>
          <p:cNvSpPr>
            <a:spLocks noGrp="1"/>
          </p:cNvSpPr>
          <p:nvPr>
            <p:ph type="sldNum" sz="quarter" idx="12"/>
          </p:nvPr>
        </p:nvSpPr>
        <p:spPr/>
        <p:txBody>
          <a:bodyPr/>
          <a:lstStyle/>
          <a:p>
            <a:fld id="{A45C9673-DAC0-4DBB-9445-A813F54D20B4}" type="slidenum">
              <a:rPr lang="en-US" smtClean="0"/>
              <a:pPr/>
              <a:t>‹#›</a:t>
            </a:fld>
            <a:endParaRPr lang="en-US" dirty="0"/>
          </a:p>
        </p:txBody>
      </p:sp>
    </p:spTree>
    <p:extLst>
      <p:ext uri="{BB962C8B-B14F-4D97-AF65-F5344CB8AC3E}">
        <p14:creationId xmlns:p14="http://schemas.microsoft.com/office/powerpoint/2010/main" val="3608861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81000" y="260839"/>
            <a:ext cx="93980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a:t>click to edit master title style</a:t>
            </a:r>
          </a:p>
        </p:txBody>
      </p:sp>
      <p:sp>
        <p:nvSpPr>
          <p:cNvPr id="7" name="Content Placeholder 2"/>
          <p:cNvSpPr>
            <a:spLocks noGrp="1"/>
          </p:cNvSpPr>
          <p:nvPr>
            <p:ph idx="1"/>
          </p:nvPr>
        </p:nvSpPr>
        <p:spPr>
          <a:xfrm>
            <a:off x="381000" y="1266087"/>
            <a:ext cx="93980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4" name="Rectangle 3"/>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81000" y="260839"/>
            <a:ext cx="93980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a:t>click to edit master title style</a:t>
            </a:r>
          </a:p>
        </p:txBody>
      </p:sp>
      <p:sp>
        <p:nvSpPr>
          <p:cNvPr id="7" name="Content Placeholder 2"/>
          <p:cNvSpPr>
            <a:spLocks noGrp="1"/>
          </p:cNvSpPr>
          <p:nvPr>
            <p:ph idx="1"/>
          </p:nvPr>
        </p:nvSpPr>
        <p:spPr>
          <a:xfrm>
            <a:off x="381000" y="1266087"/>
            <a:ext cx="9398000" cy="419100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none"/>
        </p:style>
        <p:txBody>
          <a:bodyPr lIns="0" tIns="0" rIns="0" bIns="0">
            <a:normAutofit/>
          </a:bodyPr>
          <a:lstStyle>
            <a:lvl1pPr marL="0" indent="0">
              <a:lnSpc>
                <a:spcPct val="90000"/>
              </a:lnSpc>
              <a:buFont typeface="Arial" pitchFamily="34" charset="0"/>
              <a:buNone/>
              <a:defRPr sz="2400" spc="-150" baseline="0">
                <a:solidFill>
                  <a:schemeClr val="tx2"/>
                </a:solidFill>
                <a:latin typeface="Consolas" pitchFamily="49" charset="0"/>
                <a:ea typeface="Segoe UI" pitchFamily="34" charset="0"/>
                <a:cs typeface="Consolas" pitchFamily="49" charset="0"/>
              </a:defRPr>
            </a:lvl1pPr>
            <a:lvl2pPr marL="457200" indent="0">
              <a:lnSpc>
                <a:spcPct val="90000"/>
              </a:lnSpc>
              <a:buFont typeface="Arial" pitchFamily="34" charset="0"/>
              <a:buNone/>
              <a:defRPr sz="2000" spc="-150" baseline="0">
                <a:solidFill>
                  <a:schemeClr val="tx2"/>
                </a:solidFill>
                <a:latin typeface="Consolas" pitchFamily="49" charset="0"/>
                <a:ea typeface="Segoe UI" pitchFamily="34" charset="0"/>
                <a:cs typeface="Consolas" pitchFamily="49" charset="0"/>
              </a:defRPr>
            </a:lvl2pPr>
            <a:lvl3pPr marL="914400" indent="0">
              <a:lnSpc>
                <a:spcPct val="90000"/>
              </a:lnSpc>
              <a:buFont typeface="Arial" pitchFamily="34" charset="0"/>
              <a:buNone/>
              <a:defRPr sz="1800" spc="-150" baseline="0">
                <a:solidFill>
                  <a:schemeClr val="tx2"/>
                </a:solidFill>
                <a:latin typeface="Consolas" pitchFamily="49" charset="0"/>
                <a:ea typeface="Segoe UI" pitchFamily="34" charset="0"/>
                <a:cs typeface="Consolas" pitchFamily="49"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4" name="Rectangle 3"/>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08752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ngle Title">
    <p:spTree>
      <p:nvGrpSpPr>
        <p:cNvPr id="1" name=""/>
        <p:cNvGrpSpPr/>
        <p:nvPr/>
      </p:nvGrpSpPr>
      <p:grpSpPr>
        <a:xfrm>
          <a:off x="0" y="0"/>
          <a:ext cx="0" cy="0"/>
          <a:chOff x="0" y="0"/>
          <a:chExt cx="0" cy="0"/>
        </a:xfrm>
      </p:grpSpPr>
      <p:sp>
        <p:nvSpPr>
          <p:cNvPr id="6" name="Title 1"/>
          <p:cNvSpPr>
            <a:spLocks noGrp="1"/>
          </p:cNvSpPr>
          <p:nvPr>
            <p:ph type="title"/>
          </p:nvPr>
        </p:nvSpPr>
        <p:spPr>
          <a:xfrm>
            <a:off x="381000" y="259080"/>
            <a:ext cx="9398000" cy="762000"/>
          </a:xfrm>
          <a:prstGeom prst="rect">
            <a:avLst/>
          </a:prstGeom>
        </p:spPr>
        <p:txBody>
          <a:bodyPr lIns="0" tIns="0" rIns="0" bIns="0" anchor="ctr">
            <a:normAutofit/>
          </a:bodyPr>
          <a:lstStyle>
            <a:lvl1pPr algn="l">
              <a:defRPr sz="4000" spc="-150" baseline="0">
                <a:solidFill>
                  <a:schemeClr val="tx2"/>
                </a:solidFill>
                <a:latin typeface="Segoe WP SemiLight" pitchFamily="34" charset="0"/>
              </a:defRPr>
            </a:lvl1pPr>
          </a:lstStyle>
          <a:p>
            <a:r>
              <a:rPr lang="en-US"/>
              <a:t>Click to edit Master title style</a:t>
            </a:r>
            <a:endParaRPr lang="en-US" dirty="0"/>
          </a:p>
        </p:txBody>
      </p:sp>
      <p:sp>
        <p:nvSpPr>
          <p:cNvPr id="3" name="Rectangle 2"/>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17298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59080"/>
            <a:ext cx="9398000" cy="762000"/>
          </a:xfrm>
          <a:prstGeom prst="rect">
            <a:avLst/>
          </a:prstGeom>
        </p:spPr>
        <p:txBody>
          <a:bodyPr lIns="0" tIns="0" rIns="0" bIns="0" anchor="ctr"/>
          <a:lstStyle>
            <a:lvl1pPr algn="l">
              <a:defRPr sz="4000" spc="-150">
                <a:solidFill>
                  <a:srgbClr val="1F497D"/>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381000" y="1264920"/>
            <a:ext cx="4673600" cy="4191000"/>
          </a:xfrm>
          <a:prstGeom prst="rect">
            <a:avLst/>
          </a:prstGeom>
        </p:spPr>
        <p:txBody>
          <a:bodyPr lIns="0" tIns="0" rIns="0" bIns="0">
            <a:normAutofit/>
          </a:bodyPr>
          <a:lstStyle>
            <a:lvl1pPr marL="339976" indent="-339976">
              <a:lnSpc>
                <a:spcPct val="90000"/>
              </a:lnSpc>
              <a:defRPr sz="3200" spc="-150">
                <a:solidFill>
                  <a:srgbClr val="1F497D"/>
                </a:solidFill>
                <a:latin typeface="Segoe UI" pitchFamily="34" charset="0"/>
                <a:ea typeface="Segoe UI" pitchFamily="34" charset="0"/>
                <a:cs typeface="Segoe UI" pitchFamily="34" charset="0"/>
              </a:defRPr>
            </a:lvl1pPr>
            <a:lvl2pPr marL="673338" indent="-325424">
              <a:lnSpc>
                <a:spcPct val="90000"/>
              </a:lnSpc>
              <a:defRPr sz="2800" spc="-150">
                <a:solidFill>
                  <a:srgbClr val="1F497D"/>
                </a:solidFill>
                <a:latin typeface="Segoe UI" pitchFamily="34" charset="0"/>
                <a:ea typeface="Segoe UI" pitchFamily="34" charset="0"/>
                <a:cs typeface="Segoe UI" pitchFamily="34" charset="0"/>
              </a:defRPr>
            </a:lvl2pPr>
            <a:lvl3pPr marL="953785" indent="-288384">
              <a:lnSpc>
                <a:spcPct val="90000"/>
              </a:lnSpc>
              <a:defRPr sz="2400" spc="-150">
                <a:solidFill>
                  <a:srgbClr val="1F497D"/>
                </a:solidFill>
                <a:latin typeface="Segoe UI" pitchFamily="34" charset="0"/>
                <a:ea typeface="Segoe UI" pitchFamily="34" charset="0"/>
                <a:cs typeface="Segoe UI" pitchFamily="34" charset="0"/>
              </a:defRPr>
            </a:lvl3pPr>
            <a:lvl4pPr marL="1227618" indent="-273833">
              <a:lnSpc>
                <a:spcPct val="90000"/>
              </a:lnSpc>
              <a:defRPr sz="2000" spc="-150">
                <a:solidFill>
                  <a:srgbClr val="1F497D"/>
                </a:solidFill>
                <a:latin typeface="Segoe UI" pitchFamily="34" charset="0"/>
                <a:ea typeface="Segoe UI" pitchFamily="34" charset="0"/>
                <a:cs typeface="Segoe UI" pitchFamily="34" charset="0"/>
              </a:defRPr>
            </a:lvl4pPr>
            <a:lvl5pPr marL="1516002" indent="-280447">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05400" y="1264920"/>
            <a:ext cx="4673600" cy="4191000"/>
          </a:xfrm>
          <a:prstGeom prst="rect">
            <a:avLst/>
          </a:prstGeom>
        </p:spPr>
        <p:txBody>
          <a:bodyPr lIns="0" tIns="0" rIns="0" bIns="0">
            <a:normAutofit/>
          </a:bodyPr>
          <a:lstStyle>
            <a:lvl1pPr marL="347914" indent="-347914">
              <a:lnSpc>
                <a:spcPct val="90000"/>
              </a:lnSpc>
              <a:defRPr sz="3200" spc="-150">
                <a:solidFill>
                  <a:srgbClr val="1F497D"/>
                </a:solidFill>
                <a:latin typeface="Segoe UI" pitchFamily="34" charset="0"/>
                <a:ea typeface="Segoe UI" pitchFamily="34" charset="0"/>
                <a:cs typeface="Segoe UI" pitchFamily="34" charset="0"/>
              </a:defRPr>
            </a:lvl1pPr>
            <a:lvl2pPr marL="673338" indent="-339976">
              <a:lnSpc>
                <a:spcPct val="90000"/>
              </a:lnSpc>
              <a:defRPr sz="2800" spc="-150">
                <a:solidFill>
                  <a:srgbClr val="1F497D"/>
                </a:solidFill>
                <a:latin typeface="Segoe UI" pitchFamily="34" charset="0"/>
                <a:ea typeface="Segoe UI" pitchFamily="34" charset="0"/>
                <a:cs typeface="Segoe UI" pitchFamily="34" charset="0"/>
              </a:defRPr>
            </a:lvl2pPr>
            <a:lvl3pPr marL="961722" indent="-302936">
              <a:lnSpc>
                <a:spcPct val="90000"/>
              </a:lnSpc>
              <a:defRPr sz="2400" spc="-150">
                <a:solidFill>
                  <a:srgbClr val="1F497D"/>
                </a:solidFill>
                <a:latin typeface="Segoe UI" pitchFamily="34" charset="0"/>
                <a:ea typeface="Segoe UI" pitchFamily="34" charset="0"/>
                <a:cs typeface="Segoe UI" pitchFamily="34" charset="0"/>
              </a:defRPr>
            </a:lvl3pPr>
            <a:lvl4pPr marL="1227618" indent="-265896">
              <a:lnSpc>
                <a:spcPct val="90000"/>
              </a:lnSpc>
              <a:defRPr sz="2000" spc="-150">
                <a:solidFill>
                  <a:srgbClr val="1F497D"/>
                </a:solidFill>
                <a:latin typeface="Segoe UI" pitchFamily="34" charset="0"/>
                <a:ea typeface="Segoe UI" pitchFamily="34" charset="0"/>
                <a:cs typeface="Segoe UI" pitchFamily="34" charset="0"/>
              </a:defRPr>
            </a:lvl4pPr>
            <a:lvl5pPr marL="1516002" indent="-273833">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08000" y="2206026"/>
            <a:ext cx="91440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a:t>description of demonstration</a:t>
            </a:r>
          </a:p>
        </p:txBody>
      </p:sp>
      <p:sp>
        <p:nvSpPr>
          <p:cNvPr id="4" name="TextBox 3"/>
          <p:cNvSpPr txBox="1"/>
          <p:nvPr/>
        </p:nvSpPr>
        <p:spPr>
          <a:xfrm>
            <a:off x="508000" y="1187362"/>
            <a:ext cx="2245808" cy="1107996"/>
          </a:xfrm>
          <a:prstGeom prst="rect">
            <a:avLst/>
          </a:prstGeom>
          <a:noFill/>
        </p:spPr>
        <p:txBody>
          <a:bodyPr wrap="none" lIns="0" tIns="0" rIns="0" bIns="0" rtlCol="0" anchor="ctr">
            <a:spAutoFit/>
          </a:bodyPr>
          <a:lstStyle/>
          <a:p>
            <a:pPr algn="l"/>
            <a:r>
              <a:rPr lang="en-US" sz="7200" b="1" i="1" spc="-300" dirty="0">
                <a:solidFill>
                  <a:srgbClr val="1F497D"/>
                </a:solidFill>
                <a:latin typeface="Segoe UI" pitchFamily="34" charset="0"/>
                <a:ea typeface="Segoe UI" pitchFamily="34" charset="0"/>
                <a:cs typeface="Segoe UI" pitchFamily="34" charset="0"/>
              </a:rPr>
              <a:t>demo</a:t>
            </a:r>
          </a:p>
        </p:txBody>
      </p:sp>
      <p:pic>
        <p:nvPicPr>
          <p:cNvPr id="10" name="Picture 9" descr="Demo Reverse.png"/>
          <p:cNvPicPr>
            <a:picLocks noChangeAspect="1"/>
          </p:cNvPicPr>
          <p:nvPr/>
        </p:nvPicPr>
        <p:blipFill>
          <a:blip r:embed="rId2" cstate="print"/>
          <a:stretch>
            <a:fillRect/>
          </a:stretch>
        </p:blipFill>
        <p:spPr>
          <a:xfrm>
            <a:off x="8118691" y="3137530"/>
            <a:ext cx="1533310" cy="1228496"/>
          </a:xfrm>
          <a:prstGeom prst="rect">
            <a:avLst/>
          </a:prstGeom>
          <a:noFill/>
          <a:ln>
            <a:noFill/>
          </a:ln>
        </p:spPr>
      </p:pic>
      <p:sp>
        <p:nvSpPr>
          <p:cNvPr id="5" name="Rectangle 4"/>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sp>
        <p:nvSpPr>
          <p:cNvPr id="4" name="TextBox 3"/>
          <p:cNvSpPr txBox="1"/>
          <p:nvPr/>
        </p:nvSpPr>
        <p:spPr>
          <a:xfrm>
            <a:off x="3744165" y="2303502"/>
            <a:ext cx="2404504" cy="1107996"/>
          </a:xfrm>
          <a:prstGeom prst="rect">
            <a:avLst/>
          </a:prstGeom>
          <a:noFill/>
        </p:spPr>
        <p:txBody>
          <a:bodyPr wrap="none" lIns="0" tIns="0" rIns="0" bIns="0" rtlCol="0" anchor="ctr">
            <a:spAutoFit/>
          </a:bodyPr>
          <a:lstStyle/>
          <a:p>
            <a:pPr algn="l"/>
            <a:r>
              <a:rPr lang="en-US" sz="7200" b="1" i="1" spc="-300" dirty="0">
                <a:solidFill>
                  <a:srgbClr val="1F497D"/>
                </a:solidFill>
                <a:latin typeface="Segoe UI" pitchFamily="34" charset="0"/>
                <a:ea typeface="Segoe UI" pitchFamily="34" charset="0"/>
                <a:cs typeface="Segoe UI" pitchFamily="34" charset="0"/>
              </a:rPr>
              <a:t>Q &amp; A</a:t>
            </a:r>
          </a:p>
        </p:txBody>
      </p:sp>
      <p:sp>
        <p:nvSpPr>
          <p:cNvPr id="3" name="Rectangle 2"/>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pic>
        <p:nvPicPr>
          <p:cNvPr id="3" name="Picture 4" descr="https://mediabank.partners.extranet.microsoft.com/Assets/Active/_Microsoft_Brand/Microsoft_Business_Identity/Logos+Logotypes/Microsoft_Logo/ms-logo_b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0000" y="2505801"/>
            <a:ext cx="4800000" cy="703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a:spLocks noChangeArrowheads="1"/>
          </p:cNvSpPr>
          <p:nvPr userDrawn="1"/>
        </p:nvSpPr>
        <p:spPr bwMode="blackWhite">
          <a:xfrm>
            <a:off x="80000" y="5191794"/>
            <a:ext cx="10000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1F497D"/>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1F497D"/>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rgbClr val="1F497D"/>
                </a:solidFill>
                <a:latin typeface="Segoe UI" pitchFamily="34" charset="0"/>
                <a:cs typeface="Arial" charset="0"/>
              </a:rPr>
            </a:br>
            <a:r>
              <a:rPr lang="en-US" sz="700" dirty="0">
                <a:solidFill>
                  <a:srgbClr val="1F497D"/>
                </a:solidFill>
                <a:latin typeface="Segoe UI" pitchFamily="34" charset="0"/>
                <a:cs typeface="Arial" charset="0"/>
              </a:rPr>
              <a:t>MICROSOFT MAKES NO WARRANTIES, EXPRESS, IMPLIED OR STATUTORY, AS TO THE INFORMATION IN THIS PRESENTATION.</a:t>
            </a:r>
          </a:p>
        </p:txBody>
      </p:sp>
      <p:sp>
        <p:nvSpPr>
          <p:cNvPr id="5" name="Rectangle 4"/>
          <p:cNvSpPr/>
          <p:nvPr userDrawn="1"/>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2363673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0" r:id="rId1"/>
    <p:sldLayoutId id="2147483731" r:id="rId2"/>
    <p:sldLayoutId id="2147483744" r:id="rId3"/>
    <p:sldLayoutId id="2147483732" r:id="rId4"/>
    <p:sldLayoutId id="2147483746" r:id="rId5"/>
    <p:sldLayoutId id="2147483734" r:id="rId6"/>
    <p:sldLayoutId id="2147483736" r:id="rId7"/>
    <p:sldLayoutId id="2147483740" r:id="rId8"/>
    <p:sldLayoutId id="2147483745" r:id="rId9"/>
    <p:sldLayoutId id="2147483747" r:id="rId10"/>
    <p:sldLayoutId id="2147483750" r:id="rId11"/>
    <p:sldLayoutId id="2147483751" r:id="rId12"/>
    <p:sldLayoutId id="2147483752" r:id="rId13"/>
    <p:sldLayoutId id="2147483755" r:id="rId14"/>
  </p:sldLayoutIdLst>
  <p:transition>
    <p:fade/>
  </p:transition>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png"/><Relationship Id="rId7" Type="http://schemas.openxmlformats.org/officeDocument/2006/relationships/image" Target="../media/image18.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0.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extLst>
              <a:ext uri="{FF2B5EF4-FFF2-40B4-BE49-F238E27FC236}">
                <a16:creationId xmlns:a16="http://schemas.microsoft.com/office/drawing/2014/main" id="{574EB84B-8095-0E9A-1824-307C1E5C9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2391"/>
            <a:ext cx="4110049" cy="150787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txBox="1">
            <a:spLocks/>
          </p:cNvSpPr>
          <p:nvPr/>
        </p:nvSpPr>
        <p:spPr>
          <a:xfrm>
            <a:off x="25400" y="1257300"/>
            <a:ext cx="10160000" cy="1644634"/>
          </a:xfrm>
          <a:prstGeom prst="rect">
            <a:avLst/>
          </a:prstGeom>
        </p:spPr>
        <p:txBody>
          <a:bodyPr/>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buNone/>
            </a:pPr>
            <a:r>
              <a:rPr lang="en-US" sz="6200" dirty="0">
                <a:solidFill>
                  <a:schemeClr val="bg1">
                    <a:lumMod val="50000"/>
                  </a:schemeClr>
                </a:solidFill>
                <a:latin typeface="Raleway" panose="020B0503030101060003" pitchFamily="34" charset="0"/>
                <a:cs typeface="Arial"/>
              </a:rPr>
              <a:t>Migrate your On-Premises</a:t>
            </a:r>
          </a:p>
        </p:txBody>
      </p:sp>
      <p:pic>
        <p:nvPicPr>
          <p:cNvPr id="1031" name="Picture 7">
            <a:extLst>
              <a:ext uri="{FF2B5EF4-FFF2-40B4-BE49-F238E27FC236}">
                <a16:creationId xmlns:a16="http://schemas.microsoft.com/office/drawing/2014/main" id="{CC6B2D8B-DE53-FCD3-971B-6EADF8E3B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632066"/>
            <a:ext cx="3648099" cy="243206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11F6769F-8E09-C06C-C562-AA1D97E4D13A}"/>
              </a:ext>
            </a:extLst>
          </p:cNvPr>
          <p:cNvSpPr txBox="1">
            <a:spLocks/>
          </p:cNvSpPr>
          <p:nvPr/>
        </p:nvSpPr>
        <p:spPr>
          <a:xfrm>
            <a:off x="4741853" y="3498866"/>
            <a:ext cx="1803400" cy="1644634"/>
          </a:xfrm>
          <a:prstGeom prst="rect">
            <a:avLst/>
          </a:prstGeom>
        </p:spPr>
        <p:txBody>
          <a:bodyPr/>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buNone/>
            </a:pPr>
            <a:r>
              <a:rPr lang="en-US" sz="5400" dirty="0">
                <a:solidFill>
                  <a:schemeClr val="bg1">
                    <a:lumMod val="50000"/>
                  </a:schemeClr>
                </a:solidFill>
                <a:latin typeface="Raleway" panose="020B0503030101060003" pitchFamily="34" charset="0"/>
                <a:cs typeface="Arial"/>
              </a:rPr>
              <a:t>TO</a:t>
            </a:r>
          </a:p>
        </p:txBody>
      </p:sp>
      <p:cxnSp>
        <p:nvCxnSpPr>
          <p:cNvPr id="2" name="Straight Connector 1">
            <a:extLst>
              <a:ext uri="{FF2B5EF4-FFF2-40B4-BE49-F238E27FC236}">
                <a16:creationId xmlns:a16="http://schemas.microsoft.com/office/drawing/2014/main" id="{8998AB57-84D0-A725-C2E0-F0A9603B13FD}"/>
              </a:ext>
            </a:extLst>
          </p:cNvPr>
          <p:cNvCxnSpPr/>
          <p:nvPr/>
        </p:nvCxnSpPr>
        <p:spPr>
          <a:xfrm>
            <a:off x="2651017" y="2705100"/>
            <a:ext cx="500752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333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69C92F-58DB-B602-7FC9-4E8F332D400D}"/>
              </a:ext>
            </a:extLst>
          </p:cNvPr>
          <p:cNvSpPr/>
          <p:nvPr/>
        </p:nvSpPr>
        <p:spPr>
          <a:xfrm>
            <a:off x="-15632" y="0"/>
            <a:ext cx="5857631" cy="5715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ortrait of Winston Churchill holding a cane. We see a stout, older man. He is wearing a dark jacket, bow tie, and a white shirt: He has a pocket handkerchief. He looks serious. Photo.">
            <a:extLst>
              <a:ext uri="{FF2B5EF4-FFF2-40B4-BE49-F238E27FC236}">
                <a16:creationId xmlns:a16="http://schemas.microsoft.com/office/drawing/2014/main" id="{989C0F78-01F6-90C9-6C4A-4DDF752C3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04" t="-1896" r="-12507" b="1896"/>
          <a:stretch/>
        </p:blipFill>
        <p:spPr bwMode="auto">
          <a:xfrm>
            <a:off x="4927600" y="-647700"/>
            <a:ext cx="8981722" cy="674709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453665" y="1455093"/>
            <a:ext cx="3902686" cy="1644634"/>
          </a:xfrm>
        </p:spPr>
        <p:txBody>
          <a:bodyPr/>
          <a:lstStyle/>
          <a:p>
            <a:pPr marL="0" indent="0" algn="ctr">
              <a:buNone/>
            </a:pPr>
            <a:r>
              <a:rPr lang="en-US" sz="2800" dirty="0">
                <a:solidFill>
                  <a:schemeClr val="bg1"/>
                </a:solidFill>
                <a:latin typeface="Raleway" panose="020B0503030101060003" pitchFamily="34" charset="0"/>
                <a:cs typeface="Arial"/>
              </a:rPr>
              <a:t>Those who</a:t>
            </a:r>
            <a:r>
              <a:rPr lang="en-US" sz="2800" dirty="0">
                <a:solidFill>
                  <a:srgbClr val="00B0F0"/>
                </a:solidFill>
                <a:latin typeface="Raleway" panose="020B0503030101060003" pitchFamily="34" charset="0"/>
                <a:cs typeface="Arial"/>
              </a:rPr>
              <a:t> </a:t>
            </a:r>
            <a:r>
              <a:rPr lang="en-US" sz="3600" b="1" dirty="0">
                <a:solidFill>
                  <a:srgbClr val="00B0F0"/>
                </a:solidFill>
                <a:latin typeface="Raleway" panose="020B0503030101060003" pitchFamily="34" charset="0"/>
                <a:cs typeface="Arial"/>
              </a:rPr>
              <a:t>PLAN</a:t>
            </a:r>
            <a:r>
              <a:rPr lang="en-US" sz="3600" dirty="0">
                <a:solidFill>
                  <a:srgbClr val="00B0F0"/>
                </a:solidFill>
                <a:latin typeface="Raleway" panose="020B0503030101060003" pitchFamily="34" charset="0"/>
                <a:cs typeface="Arial"/>
              </a:rPr>
              <a:t> </a:t>
            </a:r>
            <a:r>
              <a:rPr lang="en-US" sz="2800" dirty="0">
                <a:solidFill>
                  <a:schemeClr val="bg1"/>
                </a:solidFill>
                <a:latin typeface="Raleway" panose="020B0503030101060003" pitchFamily="34" charset="0"/>
                <a:cs typeface="Arial"/>
              </a:rPr>
              <a:t>do better than those who do not plan</a:t>
            </a:r>
            <a:endParaRPr lang="en-US" sz="800" b="1" dirty="0">
              <a:solidFill>
                <a:schemeClr val="bg1"/>
              </a:solidFill>
              <a:latin typeface="Raleway" panose="020B0503030101060003" pitchFamily="34" charset="0"/>
              <a:cs typeface="Arial"/>
            </a:endParaRPr>
          </a:p>
          <a:p>
            <a:pPr marL="0" indent="0" algn="ctr">
              <a:buNone/>
            </a:pPr>
            <a:endParaRPr lang="en-US" sz="800" b="1" dirty="0">
              <a:solidFill>
                <a:schemeClr val="bg1"/>
              </a:solidFill>
              <a:latin typeface="Raleway" panose="020B0503030101060003" pitchFamily="34" charset="0"/>
              <a:cs typeface="Arial"/>
            </a:endParaRPr>
          </a:p>
          <a:p>
            <a:pPr marL="0" indent="0" algn="ctr">
              <a:buNone/>
            </a:pPr>
            <a:endParaRPr lang="en-US" sz="800" b="1" dirty="0">
              <a:solidFill>
                <a:schemeClr val="bg1"/>
              </a:solidFill>
              <a:latin typeface="Raleway" panose="020B0503030101060003" pitchFamily="34" charset="0"/>
              <a:cs typeface="Arial"/>
            </a:endParaRPr>
          </a:p>
        </p:txBody>
      </p:sp>
      <p:sp>
        <p:nvSpPr>
          <p:cNvPr id="4" name="TextBox 7"/>
          <p:cNvSpPr txBox="1">
            <a:spLocks noChangeArrowheads="1"/>
          </p:cNvSpPr>
          <p:nvPr/>
        </p:nvSpPr>
        <p:spPr bwMode="auto">
          <a:xfrm>
            <a:off x="-18203" y="873469"/>
            <a:ext cx="838200" cy="1569660"/>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600" b="1" dirty="0">
                <a:solidFill>
                  <a:srgbClr val="FF8000"/>
                </a:solidFill>
                <a:latin typeface="Arial" pitchFamily="34" charset="0"/>
                <a:cs typeface="Arial" pitchFamily="34" charset="0"/>
              </a:rPr>
              <a:t>“</a:t>
            </a:r>
            <a:endParaRPr lang="en-US" sz="9600" dirty="0">
              <a:solidFill>
                <a:srgbClr val="FF80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5D40DDE4-878C-8BA1-9C37-99A08E907BE5}"/>
              </a:ext>
            </a:extLst>
          </p:cNvPr>
          <p:cNvSpPr txBox="1"/>
          <p:nvPr/>
        </p:nvSpPr>
        <p:spPr>
          <a:xfrm>
            <a:off x="1820078" y="4086169"/>
            <a:ext cx="2536272" cy="369332"/>
          </a:xfrm>
          <a:prstGeom prst="rect">
            <a:avLst/>
          </a:prstGeom>
          <a:noFill/>
        </p:spPr>
        <p:txBody>
          <a:bodyPr wrap="none" rtlCol="0">
            <a:spAutoFit/>
          </a:bodyPr>
          <a:lstStyle/>
          <a:p>
            <a:r>
              <a:rPr lang="en-US" dirty="0">
                <a:solidFill>
                  <a:schemeClr val="bg1"/>
                </a:solidFill>
                <a:latin typeface="Raleway" panose="020B0503030101060003" pitchFamily="34" charset="0"/>
              </a:rPr>
              <a:t>- Winston Churchill - </a:t>
            </a:r>
          </a:p>
        </p:txBody>
      </p:sp>
      <p:sp>
        <p:nvSpPr>
          <p:cNvPr id="9" name="Text Placeholder 2">
            <a:extLst>
              <a:ext uri="{FF2B5EF4-FFF2-40B4-BE49-F238E27FC236}">
                <a16:creationId xmlns:a16="http://schemas.microsoft.com/office/drawing/2014/main" id="{46ECB59C-3265-FE05-8995-16B1FD050075}"/>
              </a:ext>
            </a:extLst>
          </p:cNvPr>
          <p:cNvSpPr txBox="1">
            <a:spLocks/>
          </p:cNvSpPr>
          <p:nvPr/>
        </p:nvSpPr>
        <p:spPr>
          <a:xfrm>
            <a:off x="356737" y="3242578"/>
            <a:ext cx="5462954" cy="383596"/>
          </a:xfrm>
          <a:prstGeom prst="rect">
            <a:avLst/>
          </a:prstGeom>
          <a:solidFill>
            <a:schemeClr val="bg1">
              <a:lumMod val="95000"/>
            </a:schemeClr>
          </a:solidFill>
        </p:spPr>
        <p:txBody>
          <a:bodyPr lIns="71332" tIns="35666" rIns="71332" bIns="35666"/>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buFont typeface="Arial" pitchFamily="34" charset="0"/>
              <a:buNone/>
            </a:pPr>
            <a:r>
              <a:rPr lang="en-US" sz="2000" dirty="0">
                <a:solidFill>
                  <a:schemeClr val="bg1">
                    <a:lumMod val="50000"/>
                  </a:schemeClr>
                </a:solidFill>
                <a:latin typeface="Raleway" panose="020B0503030101060003" pitchFamily="34" charset="0"/>
                <a:cs typeface="Arial"/>
              </a:rPr>
              <a:t>even though they rarely stick to their plan.</a:t>
            </a:r>
            <a:endParaRPr lang="en-US" sz="600" b="1" dirty="0">
              <a:latin typeface="Raleway" panose="020B0503030101060003" pitchFamily="34" charset="0"/>
              <a:cs typeface="Arial"/>
            </a:endParaRPr>
          </a:p>
        </p:txBody>
      </p:sp>
    </p:spTree>
    <p:extLst>
      <p:ext uri="{BB962C8B-B14F-4D97-AF65-F5344CB8AC3E}">
        <p14:creationId xmlns:p14="http://schemas.microsoft.com/office/powerpoint/2010/main" val="1323993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2"/>
          <p:cNvSpPr txBox="1">
            <a:spLocks/>
          </p:cNvSpPr>
          <p:nvPr/>
        </p:nvSpPr>
        <p:spPr>
          <a:xfrm>
            <a:off x="1337113" y="1343451"/>
            <a:ext cx="3523376" cy="889959"/>
          </a:xfrm>
          <a:prstGeom prst="rect">
            <a:avLst/>
          </a:prstGeom>
          <a:solidFill>
            <a:schemeClr val="bg1">
              <a:lumMod val="85000"/>
              <a:alpha val="79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333" dirty="0">
                <a:solidFill>
                  <a:srgbClr val="0070C0"/>
                </a:solidFill>
                <a:latin typeface="Century Gothic" panose="020B0502020202020204" pitchFamily="34" charset="0"/>
                <a:cs typeface="Raleway Regular"/>
              </a:rPr>
              <a:t>Platform-as-a-Service </a:t>
            </a:r>
            <a:r>
              <a:rPr lang="en-US" sz="3000" b="1" spc="500" dirty="0">
                <a:solidFill>
                  <a:srgbClr val="0070C0"/>
                </a:solidFill>
                <a:latin typeface="Century Gothic" panose="020B0502020202020204" pitchFamily="34" charset="0"/>
                <a:cs typeface="Raleway Regular"/>
              </a:rPr>
              <a:t>PaaS</a:t>
            </a:r>
            <a:endParaRPr lang="en-US" sz="2333" b="1" spc="500" dirty="0">
              <a:solidFill>
                <a:srgbClr val="0070C0"/>
              </a:solidFill>
              <a:latin typeface="Century Gothic" panose="020B0502020202020204" pitchFamily="34" charset="0"/>
              <a:cs typeface="Raleway Regular"/>
            </a:endParaRPr>
          </a:p>
        </p:txBody>
      </p:sp>
      <p:sp>
        <p:nvSpPr>
          <p:cNvPr id="17" name="Text Placeholder 2"/>
          <p:cNvSpPr txBox="1">
            <a:spLocks/>
          </p:cNvSpPr>
          <p:nvPr/>
        </p:nvSpPr>
        <p:spPr>
          <a:xfrm>
            <a:off x="5288099" y="1351607"/>
            <a:ext cx="3523376" cy="881803"/>
          </a:xfrm>
          <a:prstGeom prst="rect">
            <a:avLst/>
          </a:prstGeom>
          <a:solidFill>
            <a:schemeClr val="bg1">
              <a:lumMod val="85000"/>
              <a:alpha val="79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dirty="0">
                <a:solidFill>
                  <a:srgbClr val="0070C0"/>
                </a:solidFill>
                <a:latin typeface="Century Gothic" panose="020B0502020202020204" pitchFamily="34" charset="0"/>
                <a:cs typeface="Raleway Regular"/>
              </a:rPr>
              <a:t>Infrastructure-as-a-Service</a:t>
            </a:r>
            <a:r>
              <a:rPr lang="en-US" sz="2333" dirty="0">
                <a:solidFill>
                  <a:srgbClr val="0070C0"/>
                </a:solidFill>
                <a:latin typeface="Century Gothic" panose="020B0502020202020204" pitchFamily="34" charset="0"/>
                <a:cs typeface="Raleway Regular"/>
              </a:rPr>
              <a:t> </a:t>
            </a:r>
            <a:r>
              <a:rPr lang="en-US" sz="3000" b="1" spc="500" dirty="0">
                <a:solidFill>
                  <a:srgbClr val="0070C0"/>
                </a:solidFill>
                <a:latin typeface="Century Gothic" panose="020B0502020202020204" pitchFamily="34" charset="0"/>
                <a:cs typeface="Raleway Regular"/>
              </a:rPr>
              <a:t>IaaS</a:t>
            </a:r>
          </a:p>
        </p:txBody>
      </p:sp>
      <p:pic>
        <p:nvPicPr>
          <p:cNvPr id="2" name="Graphic 1">
            <a:extLst>
              <a:ext uri="{FF2B5EF4-FFF2-40B4-BE49-F238E27FC236}">
                <a16:creationId xmlns:a16="http://schemas.microsoft.com/office/drawing/2014/main" id="{DB86186E-FD27-C7B6-ABD7-ADEDA7DDB89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57324" y="2622769"/>
            <a:ext cx="1652574" cy="1652574"/>
          </a:xfrm>
          <a:prstGeom prst="rect">
            <a:avLst/>
          </a:prstGeom>
        </p:spPr>
      </p:pic>
      <p:pic>
        <p:nvPicPr>
          <p:cNvPr id="3" name="Graphic 2">
            <a:extLst>
              <a:ext uri="{FF2B5EF4-FFF2-40B4-BE49-F238E27FC236}">
                <a16:creationId xmlns:a16="http://schemas.microsoft.com/office/drawing/2014/main" id="{3D678964-F954-BA45-5749-4B34A86B80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37113" y="2622769"/>
            <a:ext cx="1650346" cy="1650346"/>
          </a:xfrm>
          <a:prstGeom prst="rect">
            <a:avLst/>
          </a:prstGeom>
        </p:spPr>
      </p:pic>
      <p:pic>
        <p:nvPicPr>
          <p:cNvPr id="4" name="Graphic 3">
            <a:extLst>
              <a:ext uri="{FF2B5EF4-FFF2-40B4-BE49-F238E27FC236}">
                <a16:creationId xmlns:a16="http://schemas.microsoft.com/office/drawing/2014/main" id="{286734EC-02DB-1715-E75D-61D9C7F9657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341617" y="2622769"/>
            <a:ext cx="1580239" cy="1580239"/>
          </a:xfrm>
          <a:prstGeom prst="rect">
            <a:avLst/>
          </a:prstGeom>
        </p:spPr>
      </p:pic>
      <p:sp>
        <p:nvSpPr>
          <p:cNvPr id="5" name="Rectangle 4">
            <a:extLst>
              <a:ext uri="{FF2B5EF4-FFF2-40B4-BE49-F238E27FC236}">
                <a16:creationId xmlns:a16="http://schemas.microsoft.com/office/drawing/2014/main" id="{DE5B4356-89FD-7AEE-FB04-388B623163B8}"/>
              </a:ext>
            </a:extLst>
          </p:cNvPr>
          <p:cNvSpPr/>
          <p:nvPr/>
        </p:nvSpPr>
        <p:spPr>
          <a:xfrm>
            <a:off x="2987459" y="4282306"/>
            <a:ext cx="2199568" cy="253146"/>
          </a:xfrm>
          <a:prstGeom prst="rect">
            <a:avLst/>
          </a:prstGeom>
        </p:spPr>
        <p:txBody>
          <a:bodyPr wrap="square" lIns="76200">
            <a:spAutoFit/>
          </a:bodyPr>
          <a:lstStyle/>
          <a:p>
            <a:pPr algn="ctr" defTabSz="761703" fontAlgn="base">
              <a:lnSpc>
                <a:spcPct val="95000"/>
              </a:lnSpc>
              <a:spcBef>
                <a:spcPct val="0"/>
              </a:spcBef>
              <a:spcAft>
                <a:spcPct val="0"/>
              </a:spcAft>
              <a:defRPr/>
            </a:pPr>
            <a:r>
              <a:rPr lang="en-US" sz="1100" kern="0" dirty="0">
                <a:solidFill>
                  <a:schemeClr val="tx1">
                    <a:lumMod val="95000"/>
                    <a:lumOff val="5000"/>
                  </a:schemeClr>
                </a:solidFill>
                <a:latin typeface="Raleway" panose="020B0503030101060003" pitchFamily="34" charset="0"/>
                <a:cs typeface="Segoe UI Semibold" panose="020B0502040204020203" pitchFamily="34" charset="0"/>
              </a:rPr>
              <a:t>Azure SQL Managed Instance</a:t>
            </a:r>
            <a:endParaRPr lang="en-US" sz="1200" kern="0" dirty="0">
              <a:solidFill>
                <a:schemeClr val="tx1">
                  <a:lumMod val="95000"/>
                  <a:lumOff val="5000"/>
                </a:schemeClr>
              </a:solidFill>
              <a:latin typeface="Raleway" panose="020B0503030101060003" pitchFamily="34" charset="0"/>
              <a:cs typeface="Segoe UI Semibold" panose="020B0502040204020203" pitchFamily="34" charset="0"/>
            </a:endParaRPr>
          </a:p>
        </p:txBody>
      </p:sp>
      <p:sp>
        <p:nvSpPr>
          <p:cNvPr id="6" name="Rectangle 5">
            <a:extLst>
              <a:ext uri="{FF2B5EF4-FFF2-40B4-BE49-F238E27FC236}">
                <a16:creationId xmlns:a16="http://schemas.microsoft.com/office/drawing/2014/main" id="{2010F1BF-9878-1351-89D8-5A5CC28FE4B0}"/>
              </a:ext>
            </a:extLst>
          </p:cNvPr>
          <p:cNvSpPr/>
          <p:nvPr/>
        </p:nvSpPr>
        <p:spPr>
          <a:xfrm>
            <a:off x="1030743" y="4272185"/>
            <a:ext cx="2377964" cy="262957"/>
          </a:xfrm>
          <a:prstGeom prst="rect">
            <a:avLst/>
          </a:prstGeom>
        </p:spPr>
        <p:txBody>
          <a:bodyPr wrap="square" lIns="76200">
            <a:spAutoFit/>
          </a:bodyPr>
          <a:lstStyle/>
          <a:p>
            <a:pPr algn="ctr" defTabSz="761703" fontAlgn="base">
              <a:lnSpc>
                <a:spcPct val="95000"/>
              </a:lnSpc>
              <a:spcBef>
                <a:spcPct val="0"/>
              </a:spcBef>
              <a:spcAft>
                <a:spcPct val="0"/>
              </a:spcAft>
              <a:defRPr/>
            </a:pPr>
            <a:r>
              <a:rPr lang="en-US" sz="1100" kern="0" dirty="0">
                <a:solidFill>
                  <a:schemeClr val="tx1">
                    <a:lumMod val="95000"/>
                    <a:lumOff val="5000"/>
                  </a:schemeClr>
                </a:solidFill>
                <a:latin typeface="Raleway" panose="020B0503030101060003" pitchFamily="34" charset="0"/>
                <a:cs typeface="Segoe UI Semibold" panose="020B0502040204020203" pitchFamily="34" charset="0"/>
              </a:rPr>
              <a:t>Azure SQL Database</a:t>
            </a:r>
            <a:endParaRPr lang="en-US" sz="1200" kern="0" dirty="0">
              <a:solidFill>
                <a:schemeClr val="tx1">
                  <a:lumMod val="95000"/>
                  <a:lumOff val="5000"/>
                </a:schemeClr>
              </a:solidFill>
              <a:latin typeface="Raleway" panose="020B0503030101060003" pitchFamily="34" charset="0"/>
              <a:cs typeface="Segoe UI Semibold" panose="020B0502040204020203" pitchFamily="34" charset="0"/>
            </a:endParaRPr>
          </a:p>
        </p:txBody>
      </p:sp>
      <p:sp>
        <p:nvSpPr>
          <p:cNvPr id="12" name="Rectangle 11">
            <a:extLst>
              <a:ext uri="{FF2B5EF4-FFF2-40B4-BE49-F238E27FC236}">
                <a16:creationId xmlns:a16="http://schemas.microsoft.com/office/drawing/2014/main" id="{2422DD6B-2FB1-7296-CD95-F2A0087FD354}"/>
              </a:ext>
            </a:extLst>
          </p:cNvPr>
          <p:cNvSpPr/>
          <p:nvPr/>
        </p:nvSpPr>
        <p:spPr>
          <a:xfrm>
            <a:off x="5843880" y="4304464"/>
            <a:ext cx="2879461" cy="262957"/>
          </a:xfrm>
          <a:prstGeom prst="rect">
            <a:avLst/>
          </a:prstGeom>
        </p:spPr>
        <p:txBody>
          <a:bodyPr wrap="square" lIns="76200">
            <a:spAutoFit/>
          </a:bodyPr>
          <a:lstStyle/>
          <a:p>
            <a:pPr algn="ctr" defTabSz="761703" fontAlgn="base">
              <a:lnSpc>
                <a:spcPct val="95000"/>
              </a:lnSpc>
              <a:spcBef>
                <a:spcPct val="0"/>
              </a:spcBef>
              <a:spcAft>
                <a:spcPct val="0"/>
              </a:spcAft>
              <a:defRPr/>
            </a:pPr>
            <a:r>
              <a:rPr lang="en-US" sz="1100" kern="0" dirty="0">
                <a:solidFill>
                  <a:schemeClr val="tx1">
                    <a:lumMod val="95000"/>
                    <a:lumOff val="5000"/>
                  </a:schemeClr>
                </a:solidFill>
                <a:latin typeface="Raleway" panose="020B0503030101060003" pitchFamily="34" charset="0"/>
                <a:cs typeface="Segoe UI Semibold" panose="020B0502040204020203" pitchFamily="34" charset="0"/>
              </a:rPr>
              <a:t>SQL Server on Azure Virtual Machines</a:t>
            </a:r>
            <a:endParaRPr lang="en-US" sz="1200" kern="0" dirty="0">
              <a:solidFill>
                <a:schemeClr val="tx1">
                  <a:lumMod val="95000"/>
                  <a:lumOff val="5000"/>
                </a:schemeClr>
              </a:solidFill>
              <a:latin typeface="Raleway" panose="020B0503030101060003" pitchFamily="34" charset="0"/>
              <a:cs typeface="Segoe UI Semibold" panose="020B0502040204020203" pitchFamily="34" charset="0"/>
            </a:endParaRPr>
          </a:p>
        </p:txBody>
      </p:sp>
      <p:sp>
        <p:nvSpPr>
          <p:cNvPr id="13" name="TextBox 12">
            <a:extLst>
              <a:ext uri="{FF2B5EF4-FFF2-40B4-BE49-F238E27FC236}">
                <a16:creationId xmlns:a16="http://schemas.microsoft.com/office/drawing/2014/main" id="{9BEE3118-76D6-575E-6A54-253D27B82FAC}"/>
              </a:ext>
            </a:extLst>
          </p:cNvPr>
          <p:cNvSpPr txBox="1"/>
          <p:nvPr/>
        </p:nvSpPr>
        <p:spPr>
          <a:xfrm>
            <a:off x="323589" y="751305"/>
            <a:ext cx="7831318" cy="477118"/>
          </a:xfrm>
          <a:prstGeom prst="rect">
            <a:avLst/>
          </a:prstGeom>
          <a:noFill/>
        </p:spPr>
        <p:txBody>
          <a:bodyPr wrap="square" lIns="152400" tIns="121920" rIns="152400" bIns="121920" rtlCol="0">
            <a:spAutoFit/>
          </a:bodyPr>
          <a:lstStyle/>
          <a:p>
            <a:pPr defTabSz="761942">
              <a:lnSpc>
                <a:spcPct val="90000"/>
              </a:lnSpc>
              <a:spcAft>
                <a:spcPts val="500"/>
              </a:spcAft>
              <a:defRPr/>
            </a:pPr>
            <a:r>
              <a:rPr lang="en-US" sz="1667" dirty="0">
                <a:ln w="3175">
                  <a:noFill/>
                </a:ln>
                <a:solidFill>
                  <a:schemeClr val="tx1">
                    <a:lumMod val="95000"/>
                    <a:lumOff val="5000"/>
                  </a:schemeClr>
                </a:solidFill>
                <a:latin typeface="Raleway" panose="020B0503030101060003" pitchFamily="34" charset="0"/>
                <a:cs typeface="Segoe UI" pitchFamily="34" charset="0"/>
              </a:rPr>
              <a:t>The family of SQL cloud databases</a:t>
            </a:r>
          </a:p>
        </p:txBody>
      </p:sp>
      <p:pic>
        <p:nvPicPr>
          <p:cNvPr id="14" name="Picture 2" descr="Image">
            <a:extLst>
              <a:ext uri="{FF2B5EF4-FFF2-40B4-BE49-F238E27FC236}">
                <a16:creationId xmlns:a16="http://schemas.microsoft.com/office/drawing/2014/main" id="{CE09704F-7039-FBA2-CA07-88EC0E3CD38C}"/>
              </a:ext>
            </a:extLst>
          </p:cNvPr>
          <p:cNvPicPr>
            <a:picLocks noChangeAspect="1" noChangeArrowheads="1"/>
          </p:cNvPicPr>
          <p:nvPr/>
        </p:nvPicPr>
        <p:blipFill>
          <a:blip r:embed="rId8">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38801" y="257456"/>
            <a:ext cx="780235" cy="61739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8186C74-67FF-E09D-D2F6-F727B1E9682E}"/>
              </a:ext>
            </a:extLst>
          </p:cNvPr>
          <p:cNvSpPr txBox="1"/>
          <p:nvPr/>
        </p:nvSpPr>
        <p:spPr>
          <a:xfrm>
            <a:off x="729728" y="221464"/>
            <a:ext cx="6787402" cy="707886"/>
          </a:xfrm>
          <a:prstGeom prst="rect">
            <a:avLst/>
          </a:prstGeom>
          <a:noFill/>
        </p:spPr>
        <p:txBody>
          <a:bodyPr wrap="square" rtlCol="0">
            <a:spAutoFit/>
          </a:bodyPr>
          <a:lstStyle/>
          <a:p>
            <a:r>
              <a:rPr lang="en-US" sz="4000" dirty="0" err="1">
                <a:solidFill>
                  <a:srgbClr val="0070C0"/>
                </a:solidFill>
                <a:latin typeface="Raleway" panose="020B0503030101060003" pitchFamily="34" charset="0"/>
              </a:rPr>
              <a:t>zure</a:t>
            </a:r>
            <a:r>
              <a:rPr lang="en-US" sz="4000" dirty="0">
                <a:solidFill>
                  <a:srgbClr val="0070C0"/>
                </a:solidFill>
                <a:latin typeface="Raleway" panose="020B0503030101060003" pitchFamily="34" charset="0"/>
              </a:rPr>
              <a:t> SQL</a:t>
            </a:r>
          </a:p>
        </p:txBody>
      </p:sp>
    </p:spTree>
    <p:extLst>
      <p:ext uri="{BB962C8B-B14F-4D97-AF65-F5344CB8AC3E}">
        <p14:creationId xmlns:p14="http://schemas.microsoft.com/office/powerpoint/2010/main" val="296165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5" grpId="0"/>
      <p:bldP spid="6"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2"/>
          <p:cNvSpPr txBox="1">
            <a:spLocks/>
          </p:cNvSpPr>
          <p:nvPr/>
        </p:nvSpPr>
        <p:spPr>
          <a:xfrm>
            <a:off x="1337113" y="1343451"/>
            <a:ext cx="3523376" cy="889959"/>
          </a:xfrm>
          <a:prstGeom prst="rect">
            <a:avLst/>
          </a:prstGeom>
          <a:solidFill>
            <a:schemeClr val="bg1">
              <a:lumMod val="85000"/>
              <a:alpha val="79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333" dirty="0">
                <a:solidFill>
                  <a:srgbClr val="0070C0"/>
                </a:solidFill>
                <a:latin typeface="Century Gothic" panose="020B0502020202020204" pitchFamily="34" charset="0"/>
                <a:cs typeface="Raleway Regular"/>
              </a:rPr>
              <a:t>Platform-as-a-Service </a:t>
            </a:r>
            <a:r>
              <a:rPr lang="en-US" sz="3000" b="1" spc="500" dirty="0">
                <a:solidFill>
                  <a:srgbClr val="0070C0"/>
                </a:solidFill>
                <a:latin typeface="Century Gothic" panose="020B0502020202020204" pitchFamily="34" charset="0"/>
                <a:cs typeface="Raleway Regular"/>
              </a:rPr>
              <a:t>PaaS</a:t>
            </a:r>
            <a:endParaRPr lang="en-US" sz="2333" b="1" spc="500" dirty="0">
              <a:solidFill>
                <a:srgbClr val="0070C0"/>
              </a:solidFill>
              <a:latin typeface="Century Gothic" panose="020B0502020202020204" pitchFamily="34" charset="0"/>
              <a:cs typeface="Raleway Regular"/>
            </a:endParaRPr>
          </a:p>
        </p:txBody>
      </p:sp>
      <p:sp>
        <p:nvSpPr>
          <p:cNvPr id="17" name="Text Placeholder 2"/>
          <p:cNvSpPr txBox="1">
            <a:spLocks/>
          </p:cNvSpPr>
          <p:nvPr/>
        </p:nvSpPr>
        <p:spPr>
          <a:xfrm>
            <a:off x="5288099" y="1351607"/>
            <a:ext cx="3523376" cy="881803"/>
          </a:xfrm>
          <a:prstGeom prst="rect">
            <a:avLst/>
          </a:prstGeom>
          <a:solidFill>
            <a:schemeClr val="bg1">
              <a:lumMod val="85000"/>
              <a:alpha val="79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dirty="0">
                <a:solidFill>
                  <a:srgbClr val="0070C0"/>
                </a:solidFill>
                <a:latin typeface="Century Gothic" panose="020B0502020202020204" pitchFamily="34" charset="0"/>
                <a:cs typeface="Raleway Regular"/>
              </a:rPr>
              <a:t>Infrastructure-as-a-Service</a:t>
            </a:r>
            <a:r>
              <a:rPr lang="en-US" sz="2333" dirty="0">
                <a:solidFill>
                  <a:srgbClr val="0070C0"/>
                </a:solidFill>
                <a:latin typeface="Century Gothic" panose="020B0502020202020204" pitchFamily="34" charset="0"/>
                <a:cs typeface="Raleway Regular"/>
              </a:rPr>
              <a:t> </a:t>
            </a:r>
            <a:r>
              <a:rPr lang="en-US" sz="3000" b="1" spc="500" dirty="0">
                <a:solidFill>
                  <a:srgbClr val="0070C0"/>
                </a:solidFill>
                <a:latin typeface="Century Gothic" panose="020B0502020202020204" pitchFamily="34" charset="0"/>
                <a:cs typeface="Raleway Regular"/>
              </a:rPr>
              <a:t>IaaS</a:t>
            </a:r>
          </a:p>
        </p:txBody>
      </p:sp>
      <p:pic>
        <p:nvPicPr>
          <p:cNvPr id="11" name="Picture 10">
            <a:extLst>
              <a:ext uri="{FF2B5EF4-FFF2-40B4-BE49-F238E27FC236}">
                <a16:creationId xmlns:a16="http://schemas.microsoft.com/office/drawing/2014/main" id="{7D8FB6C5-D945-43BC-A73B-912AF3A40959}"/>
              </a:ext>
            </a:extLst>
          </p:cNvPr>
          <p:cNvPicPr>
            <a:picLocks noChangeAspect="1"/>
          </p:cNvPicPr>
          <p:nvPr/>
        </p:nvPicPr>
        <p:blipFill>
          <a:blip r:embed="rId3">
            <a:duotone>
              <a:schemeClr val="accent1">
                <a:shade val="45000"/>
                <a:satMod val="135000"/>
              </a:schemeClr>
              <a:prstClr val="white"/>
            </a:duotone>
          </a:blip>
          <a:stretch>
            <a:fillRect/>
          </a:stretch>
        </p:blipFill>
        <p:spPr>
          <a:xfrm>
            <a:off x="3368594" y="4611734"/>
            <a:ext cx="851535" cy="859420"/>
          </a:xfrm>
          <a:prstGeom prst="rect">
            <a:avLst/>
          </a:prstGeom>
        </p:spPr>
      </p:pic>
      <p:pic>
        <p:nvPicPr>
          <p:cNvPr id="2" name="Graphic 1">
            <a:extLst>
              <a:ext uri="{FF2B5EF4-FFF2-40B4-BE49-F238E27FC236}">
                <a16:creationId xmlns:a16="http://schemas.microsoft.com/office/drawing/2014/main" id="{DB86186E-FD27-C7B6-ABD7-ADEDA7DDB89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457324" y="2622769"/>
            <a:ext cx="1652574" cy="1652574"/>
          </a:xfrm>
          <a:prstGeom prst="rect">
            <a:avLst/>
          </a:prstGeom>
        </p:spPr>
      </p:pic>
      <p:pic>
        <p:nvPicPr>
          <p:cNvPr id="3" name="Graphic 2">
            <a:extLst>
              <a:ext uri="{FF2B5EF4-FFF2-40B4-BE49-F238E27FC236}">
                <a16:creationId xmlns:a16="http://schemas.microsoft.com/office/drawing/2014/main" id="{3D678964-F954-BA45-5749-4B34A86B804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337113" y="2622769"/>
            <a:ext cx="1650346" cy="1650346"/>
          </a:xfrm>
          <a:prstGeom prst="rect">
            <a:avLst/>
          </a:prstGeom>
        </p:spPr>
      </p:pic>
      <p:pic>
        <p:nvPicPr>
          <p:cNvPr id="4" name="Graphic 3">
            <a:extLst>
              <a:ext uri="{FF2B5EF4-FFF2-40B4-BE49-F238E27FC236}">
                <a16:creationId xmlns:a16="http://schemas.microsoft.com/office/drawing/2014/main" id="{286734EC-02DB-1715-E75D-61D9C7F96570}"/>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341617" y="2622769"/>
            <a:ext cx="1580239" cy="1580239"/>
          </a:xfrm>
          <a:prstGeom prst="rect">
            <a:avLst/>
          </a:prstGeom>
        </p:spPr>
      </p:pic>
      <p:sp>
        <p:nvSpPr>
          <p:cNvPr id="10" name="TextBox 9">
            <a:extLst>
              <a:ext uri="{FF2B5EF4-FFF2-40B4-BE49-F238E27FC236}">
                <a16:creationId xmlns:a16="http://schemas.microsoft.com/office/drawing/2014/main" id="{65088139-5904-43FE-865D-7EE1847BE7C4}"/>
              </a:ext>
            </a:extLst>
          </p:cNvPr>
          <p:cNvSpPr txBox="1"/>
          <p:nvPr/>
        </p:nvSpPr>
        <p:spPr>
          <a:xfrm>
            <a:off x="1758162" y="4797789"/>
            <a:ext cx="7620000" cy="502766"/>
          </a:xfrm>
          <a:prstGeom prst="rect">
            <a:avLst/>
          </a:prstGeom>
          <a:noFill/>
        </p:spPr>
        <p:txBody>
          <a:bodyPr wrap="square" rtlCol="0">
            <a:spAutoFit/>
          </a:bodyPr>
          <a:lstStyle/>
          <a:p>
            <a:pPr algn="ctr"/>
            <a:r>
              <a:rPr lang="en-US" sz="2667" dirty="0">
                <a:solidFill>
                  <a:srgbClr val="0070C0"/>
                </a:solidFill>
                <a:latin typeface="Century Gothic" panose="020B0502020202020204" pitchFamily="34" charset="0"/>
                <a:cs typeface="Raleway Regular"/>
              </a:rPr>
              <a:t>ADMINISTRATION</a:t>
            </a:r>
          </a:p>
        </p:txBody>
      </p:sp>
    </p:spTree>
    <p:extLst>
      <p:ext uri="{BB962C8B-B14F-4D97-AF65-F5344CB8AC3E}">
        <p14:creationId xmlns:p14="http://schemas.microsoft.com/office/powerpoint/2010/main" val="139059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564A58D-C915-CABF-FCA2-DC80D2489F5F}"/>
              </a:ext>
            </a:extLst>
          </p:cNvPr>
          <p:cNvPicPr>
            <a:picLocks noChangeAspect="1"/>
          </p:cNvPicPr>
          <p:nvPr/>
        </p:nvPicPr>
        <p:blipFill>
          <a:blip r:embed="rId2">
            <a:lum bright="70000" contrast="-7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57324" y="2622769"/>
            <a:ext cx="1652574" cy="1652574"/>
          </a:xfrm>
          <a:prstGeom prst="rect">
            <a:avLst/>
          </a:prstGeom>
        </p:spPr>
      </p:pic>
      <p:pic>
        <p:nvPicPr>
          <p:cNvPr id="3" name="Graphic 2">
            <a:extLst>
              <a:ext uri="{FF2B5EF4-FFF2-40B4-BE49-F238E27FC236}">
                <a16:creationId xmlns:a16="http://schemas.microsoft.com/office/drawing/2014/main" id="{B8D85EEF-7C92-7616-07C4-2B1DF55F4D35}"/>
              </a:ext>
            </a:extLst>
          </p:cNvPr>
          <p:cNvPicPr>
            <a:picLocks noChangeAspect="1"/>
          </p:cNvPicPr>
          <p:nvPr/>
        </p:nvPicPr>
        <p:blipFill>
          <a:blip r:embed="rId4">
            <a:lum bright="70000" contrast="-70000"/>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37113" y="2622769"/>
            <a:ext cx="1650346" cy="1650346"/>
          </a:xfrm>
          <a:prstGeom prst="rect">
            <a:avLst/>
          </a:prstGeom>
        </p:spPr>
      </p:pic>
      <p:pic>
        <p:nvPicPr>
          <p:cNvPr id="4" name="Graphic 3">
            <a:extLst>
              <a:ext uri="{FF2B5EF4-FFF2-40B4-BE49-F238E27FC236}">
                <a16:creationId xmlns:a16="http://schemas.microsoft.com/office/drawing/2014/main" id="{2FA84FD0-289F-EBA7-1A96-F61E74C86F94}"/>
              </a:ext>
            </a:extLst>
          </p:cNvPr>
          <p:cNvPicPr>
            <a:picLocks noChangeAspect="1"/>
          </p:cNvPicPr>
          <p:nvPr/>
        </p:nvPicPr>
        <p:blipFill>
          <a:blip r:embed="rId6">
            <a:lum bright="70000" contrast="-70000"/>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341617" y="2622769"/>
            <a:ext cx="1580239" cy="1580239"/>
          </a:xfrm>
          <a:prstGeom prst="rect">
            <a:avLst/>
          </a:prstGeom>
        </p:spPr>
      </p:pic>
      <p:sp>
        <p:nvSpPr>
          <p:cNvPr id="28" name="Text Placeholder 2">
            <a:extLst>
              <a:ext uri="{FF2B5EF4-FFF2-40B4-BE49-F238E27FC236}">
                <a16:creationId xmlns:a16="http://schemas.microsoft.com/office/drawing/2014/main" id="{5D94E85F-E19F-41DF-BC5A-60087F68F000}"/>
              </a:ext>
            </a:extLst>
          </p:cNvPr>
          <p:cNvSpPr txBox="1">
            <a:spLocks/>
          </p:cNvSpPr>
          <p:nvPr/>
        </p:nvSpPr>
        <p:spPr>
          <a:xfrm>
            <a:off x="1337113" y="1343451"/>
            <a:ext cx="3523376" cy="889959"/>
          </a:xfrm>
          <a:prstGeom prst="rect">
            <a:avLst/>
          </a:prstGeom>
          <a:solidFill>
            <a:schemeClr val="bg1">
              <a:lumMod val="85000"/>
              <a:alpha val="79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333" dirty="0">
                <a:solidFill>
                  <a:srgbClr val="0070C0"/>
                </a:solidFill>
                <a:latin typeface="Century Gothic" panose="020B0502020202020204" pitchFamily="34" charset="0"/>
                <a:cs typeface="Raleway Regular"/>
              </a:rPr>
              <a:t>Platform-as-a-Service </a:t>
            </a:r>
            <a:r>
              <a:rPr lang="en-US" sz="3000" b="1" spc="500" dirty="0">
                <a:solidFill>
                  <a:srgbClr val="0070C0"/>
                </a:solidFill>
                <a:latin typeface="Century Gothic" panose="020B0502020202020204" pitchFamily="34" charset="0"/>
                <a:cs typeface="Raleway Regular"/>
              </a:rPr>
              <a:t>PaaS</a:t>
            </a:r>
            <a:endParaRPr lang="en-US" sz="2333" b="1" spc="500" dirty="0">
              <a:solidFill>
                <a:srgbClr val="0070C0"/>
              </a:solidFill>
              <a:latin typeface="Century Gothic" panose="020B0502020202020204" pitchFamily="34" charset="0"/>
              <a:cs typeface="Raleway Regular"/>
            </a:endParaRPr>
          </a:p>
        </p:txBody>
      </p:sp>
      <p:sp>
        <p:nvSpPr>
          <p:cNvPr id="29" name="Text Placeholder 2">
            <a:extLst>
              <a:ext uri="{FF2B5EF4-FFF2-40B4-BE49-F238E27FC236}">
                <a16:creationId xmlns:a16="http://schemas.microsoft.com/office/drawing/2014/main" id="{88A49BD6-52F7-4444-AA82-D9E244485896}"/>
              </a:ext>
            </a:extLst>
          </p:cNvPr>
          <p:cNvSpPr txBox="1">
            <a:spLocks/>
          </p:cNvSpPr>
          <p:nvPr/>
        </p:nvSpPr>
        <p:spPr>
          <a:xfrm>
            <a:off x="5288099" y="1351607"/>
            <a:ext cx="3523376" cy="881803"/>
          </a:xfrm>
          <a:prstGeom prst="rect">
            <a:avLst/>
          </a:prstGeom>
          <a:solidFill>
            <a:schemeClr val="bg1">
              <a:lumMod val="85000"/>
              <a:alpha val="79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dirty="0">
                <a:solidFill>
                  <a:srgbClr val="0070C0"/>
                </a:solidFill>
                <a:latin typeface="Century Gothic" panose="020B0502020202020204" pitchFamily="34" charset="0"/>
                <a:cs typeface="Raleway Regular"/>
              </a:rPr>
              <a:t>Infrastructure-as-a-Service</a:t>
            </a:r>
            <a:r>
              <a:rPr lang="en-US" sz="2333" dirty="0">
                <a:solidFill>
                  <a:srgbClr val="0070C0"/>
                </a:solidFill>
                <a:latin typeface="Century Gothic" panose="020B0502020202020204" pitchFamily="34" charset="0"/>
                <a:cs typeface="Raleway Regular"/>
              </a:rPr>
              <a:t> </a:t>
            </a:r>
            <a:r>
              <a:rPr lang="en-US" sz="3000" b="1" spc="500" dirty="0">
                <a:solidFill>
                  <a:srgbClr val="0070C0"/>
                </a:solidFill>
                <a:latin typeface="Century Gothic" panose="020B0502020202020204" pitchFamily="34" charset="0"/>
                <a:cs typeface="Raleway Regular"/>
              </a:rPr>
              <a:t>IaaS</a:t>
            </a:r>
          </a:p>
        </p:txBody>
      </p:sp>
      <p:sp>
        <p:nvSpPr>
          <p:cNvPr id="12" name="TextBox 11">
            <a:extLst>
              <a:ext uri="{FF2B5EF4-FFF2-40B4-BE49-F238E27FC236}">
                <a16:creationId xmlns:a16="http://schemas.microsoft.com/office/drawing/2014/main" id="{64417F84-C5B4-42EC-8712-32FFC8DFAE7C}"/>
              </a:ext>
            </a:extLst>
          </p:cNvPr>
          <p:cNvSpPr txBox="1"/>
          <p:nvPr/>
        </p:nvSpPr>
        <p:spPr>
          <a:xfrm>
            <a:off x="1640629" y="3444071"/>
            <a:ext cx="2916339" cy="553998"/>
          </a:xfrm>
          <a:prstGeom prst="rect">
            <a:avLst/>
          </a:prstGeom>
          <a:solidFill>
            <a:schemeClr val="bg1">
              <a:lumMod val="85000"/>
            </a:schemeClr>
          </a:solidFill>
        </p:spPr>
        <p:txBody>
          <a:bodyPr wrap="square" rtlCol="0">
            <a:spAutoFit/>
          </a:bodyPr>
          <a:lstStyle/>
          <a:p>
            <a:pPr algn="ctr"/>
            <a:r>
              <a:rPr lang="en-US" sz="3000" b="1" dirty="0">
                <a:solidFill>
                  <a:srgbClr val="0070C0"/>
                </a:solidFill>
                <a:latin typeface="Century Gothic" panose="020B0502020202020204" pitchFamily="34" charset="0"/>
                <a:cs typeface="Raleway Regular"/>
              </a:rPr>
              <a:t>logical control</a:t>
            </a:r>
          </a:p>
        </p:txBody>
      </p:sp>
      <p:sp>
        <p:nvSpPr>
          <p:cNvPr id="13" name="TextBox 12">
            <a:extLst>
              <a:ext uri="{FF2B5EF4-FFF2-40B4-BE49-F238E27FC236}">
                <a16:creationId xmlns:a16="http://schemas.microsoft.com/office/drawing/2014/main" id="{80440CC1-896D-447F-AA13-C7F27D9628C1}"/>
              </a:ext>
            </a:extLst>
          </p:cNvPr>
          <p:cNvSpPr txBox="1"/>
          <p:nvPr/>
        </p:nvSpPr>
        <p:spPr>
          <a:xfrm>
            <a:off x="5537187" y="3444071"/>
            <a:ext cx="3523376" cy="553998"/>
          </a:xfrm>
          <a:prstGeom prst="rect">
            <a:avLst/>
          </a:prstGeom>
          <a:solidFill>
            <a:schemeClr val="bg1">
              <a:lumMod val="85000"/>
            </a:schemeClr>
          </a:solidFill>
        </p:spPr>
        <p:txBody>
          <a:bodyPr wrap="square" rtlCol="0">
            <a:spAutoFit/>
          </a:bodyPr>
          <a:lstStyle/>
          <a:p>
            <a:pPr algn="ctr"/>
            <a:r>
              <a:rPr lang="en-US" sz="3000" b="1" dirty="0">
                <a:solidFill>
                  <a:srgbClr val="0070C0"/>
                </a:solidFill>
                <a:latin typeface="Century Gothic" panose="020B0502020202020204" pitchFamily="34" charset="0"/>
                <a:cs typeface="Raleway Regular"/>
              </a:rPr>
              <a:t>physical control</a:t>
            </a:r>
            <a:r>
              <a:rPr lang="en-US" sz="2400" baseline="30000" dirty="0">
                <a:solidFill>
                  <a:srgbClr val="0070C0"/>
                </a:solidFill>
                <a:latin typeface="Century Gothic" panose="020B0502020202020204" pitchFamily="34" charset="0"/>
                <a:cs typeface="Raleway Regular"/>
              </a:rPr>
              <a:t>*</a:t>
            </a:r>
            <a:endParaRPr lang="en-US" sz="3000" baseline="30000" dirty="0">
              <a:solidFill>
                <a:srgbClr val="0070C0"/>
              </a:solidFill>
              <a:latin typeface="Century Gothic" panose="020B0502020202020204" pitchFamily="34" charset="0"/>
              <a:cs typeface="Raleway Regular"/>
            </a:endParaRPr>
          </a:p>
        </p:txBody>
      </p:sp>
      <p:pic>
        <p:nvPicPr>
          <p:cNvPr id="31" name="Picture 30">
            <a:extLst>
              <a:ext uri="{FF2B5EF4-FFF2-40B4-BE49-F238E27FC236}">
                <a16:creationId xmlns:a16="http://schemas.microsoft.com/office/drawing/2014/main" id="{A4936E02-BF3C-4365-A81E-77A2EDA657F8}"/>
              </a:ext>
            </a:extLst>
          </p:cNvPr>
          <p:cNvPicPr>
            <a:picLocks noChangeAspect="1"/>
          </p:cNvPicPr>
          <p:nvPr/>
        </p:nvPicPr>
        <p:blipFill>
          <a:blip r:embed="rId8">
            <a:duotone>
              <a:schemeClr val="accent1">
                <a:shade val="45000"/>
                <a:satMod val="135000"/>
              </a:schemeClr>
              <a:prstClr val="white"/>
            </a:duotone>
          </a:blip>
          <a:stretch>
            <a:fillRect/>
          </a:stretch>
        </p:blipFill>
        <p:spPr>
          <a:xfrm>
            <a:off x="3368594" y="4611734"/>
            <a:ext cx="851535" cy="859420"/>
          </a:xfrm>
          <a:prstGeom prst="rect">
            <a:avLst/>
          </a:prstGeom>
        </p:spPr>
      </p:pic>
      <p:sp>
        <p:nvSpPr>
          <p:cNvPr id="15" name="TextBox 14">
            <a:extLst>
              <a:ext uri="{FF2B5EF4-FFF2-40B4-BE49-F238E27FC236}">
                <a16:creationId xmlns:a16="http://schemas.microsoft.com/office/drawing/2014/main" id="{8CCEF84A-422C-46AA-AB54-415BB3EC0CD1}"/>
              </a:ext>
            </a:extLst>
          </p:cNvPr>
          <p:cNvSpPr txBox="1"/>
          <p:nvPr/>
        </p:nvSpPr>
        <p:spPr>
          <a:xfrm>
            <a:off x="1758162" y="4797789"/>
            <a:ext cx="7620000" cy="502766"/>
          </a:xfrm>
          <a:prstGeom prst="rect">
            <a:avLst/>
          </a:prstGeom>
          <a:noFill/>
        </p:spPr>
        <p:txBody>
          <a:bodyPr wrap="square" rtlCol="0">
            <a:spAutoFit/>
          </a:bodyPr>
          <a:lstStyle/>
          <a:p>
            <a:pPr algn="ctr"/>
            <a:r>
              <a:rPr lang="en-US" sz="2667" dirty="0">
                <a:solidFill>
                  <a:srgbClr val="0070C0"/>
                </a:solidFill>
                <a:latin typeface="Century Gothic" panose="020B0502020202020204" pitchFamily="34" charset="0"/>
                <a:cs typeface="Raleway Regular"/>
              </a:rPr>
              <a:t>ADMINISTRATION</a:t>
            </a:r>
          </a:p>
        </p:txBody>
      </p:sp>
    </p:spTree>
    <p:extLst>
      <p:ext uri="{BB962C8B-B14F-4D97-AF65-F5344CB8AC3E}">
        <p14:creationId xmlns:p14="http://schemas.microsoft.com/office/powerpoint/2010/main" val="208368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2"/>
          <p:cNvSpPr txBox="1">
            <a:spLocks/>
          </p:cNvSpPr>
          <p:nvPr/>
        </p:nvSpPr>
        <p:spPr>
          <a:xfrm>
            <a:off x="1337113" y="1343451"/>
            <a:ext cx="3523376" cy="889959"/>
          </a:xfrm>
          <a:prstGeom prst="rect">
            <a:avLst/>
          </a:prstGeom>
          <a:solidFill>
            <a:schemeClr val="bg1">
              <a:lumMod val="85000"/>
              <a:alpha val="79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333" dirty="0">
                <a:solidFill>
                  <a:srgbClr val="0070C0"/>
                </a:solidFill>
                <a:latin typeface="Century Gothic" panose="020B0502020202020204" pitchFamily="34" charset="0"/>
                <a:cs typeface="Raleway Regular"/>
              </a:rPr>
              <a:t>Platform-as-a-Service </a:t>
            </a:r>
            <a:r>
              <a:rPr lang="en-US" sz="3000" b="1" spc="500" dirty="0">
                <a:solidFill>
                  <a:srgbClr val="0070C0"/>
                </a:solidFill>
                <a:latin typeface="Century Gothic" panose="020B0502020202020204" pitchFamily="34" charset="0"/>
                <a:cs typeface="Raleway Regular"/>
              </a:rPr>
              <a:t>PaaS</a:t>
            </a:r>
            <a:endParaRPr lang="en-US" sz="2333" b="1" spc="500" dirty="0">
              <a:solidFill>
                <a:srgbClr val="0070C0"/>
              </a:solidFill>
              <a:latin typeface="Century Gothic" panose="020B0502020202020204" pitchFamily="34" charset="0"/>
              <a:cs typeface="Raleway Regular"/>
            </a:endParaRPr>
          </a:p>
        </p:txBody>
      </p:sp>
      <p:sp>
        <p:nvSpPr>
          <p:cNvPr id="17" name="Text Placeholder 2"/>
          <p:cNvSpPr txBox="1">
            <a:spLocks/>
          </p:cNvSpPr>
          <p:nvPr/>
        </p:nvSpPr>
        <p:spPr>
          <a:xfrm>
            <a:off x="5288099" y="1351607"/>
            <a:ext cx="3523376" cy="881803"/>
          </a:xfrm>
          <a:prstGeom prst="rect">
            <a:avLst/>
          </a:prstGeom>
          <a:solidFill>
            <a:schemeClr val="bg1">
              <a:lumMod val="85000"/>
              <a:alpha val="79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dirty="0">
                <a:solidFill>
                  <a:srgbClr val="0070C0"/>
                </a:solidFill>
                <a:latin typeface="Century Gothic" panose="020B0502020202020204" pitchFamily="34" charset="0"/>
                <a:cs typeface="Raleway Regular"/>
              </a:rPr>
              <a:t>Infrastructure-as-a-Service</a:t>
            </a:r>
            <a:r>
              <a:rPr lang="en-US" sz="2333" dirty="0">
                <a:solidFill>
                  <a:srgbClr val="0070C0"/>
                </a:solidFill>
                <a:latin typeface="Century Gothic" panose="020B0502020202020204" pitchFamily="34" charset="0"/>
                <a:cs typeface="Raleway Regular"/>
              </a:rPr>
              <a:t> </a:t>
            </a:r>
            <a:r>
              <a:rPr lang="en-US" sz="3000" b="1" spc="500" dirty="0">
                <a:solidFill>
                  <a:srgbClr val="0070C0"/>
                </a:solidFill>
                <a:latin typeface="Century Gothic" panose="020B0502020202020204" pitchFamily="34" charset="0"/>
                <a:cs typeface="Raleway Regular"/>
              </a:rPr>
              <a:t>IaaS</a:t>
            </a:r>
          </a:p>
        </p:txBody>
      </p:sp>
      <p:pic>
        <p:nvPicPr>
          <p:cNvPr id="13" name="Picture 12">
            <a:extLst>
              <a:ext uri="{FF2B5EF4-FFF2-40B4-BE49-F238E27FC236}">
                <a16:creationId xmlns:a16="http://schemas.microsoft.com/office/drawing/2014/main" id="{FAAADE7B-C06C-4BBC-A0D6-65F5B7B43E7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54627" y="4485436"/>
            <a:ext cx="1162429" cy="1162429"/>
          </a:xfrm>
          <a:prstGeom prst="rect">
            <a:avLst/>
          </a:prstGeom>
        </p:spPr>
      </p:pic>
      <p:sp>
        <p:nvSpPr>
          <p:cNvPr id="14" name="TextBox 13">
            <a:extLst>
              <a:ext uri="{FF2B5EF4-FFF2-40B4-BE49-F238E27FC236}">
                <a16:creationId xmlns:a16="http://schemas.microsoft.com/office/drawing/2014/main" id="{146C230F-126E-48EE-B018-F89EA0F8D2F7}"/>
              </a:ext>
            </a:extLst>
          </p:cNvPr>
          <p:cNvSpPr txBox="1"/>
          <p:nvPr/>
        </p:nvSpPr>
        <p:spPr>
          <a:xfrm>
            <a:off x="1019632" y="4792182"/>
            <a:ext cx="7620000" cy="502766"/>
          </a:xfrm>
          <a:prstGeom prst="rect">
            <a:avLst/>
          </a:prstGeom>
          <a:noFill/>
        </p:spPr>
        <p:txBody>
          <a:bodyPr wrap="square" rtlCol="0">
            <a:spAutoFit/>
          </a:bodyPr>
          <a:lstStyle/>
          <a:p>
            <a:pPr algn="ctr"/>
            <a:r>
              <a:rPr lang="en-US" sz="2667" dirty="0">
                <a:solidFill>
                  <a:srgbClr val="0070C0"/>
                </a:solidFill>
                <a:latin typeface="Century Gothic" panose="020B0502020202020204" pitchFamily="34" charset="0"/>
                <a:cs typeface="Raleway Regular"/>
              </a:rPr>
              <a:t>    </a:t>
            </a:r>
            <a:r>
              <a:rPr lang="en-US" sz="2667" spc="500" dirty="0">
                <a:solidFill>
                  <a:srgbClr val="0070C0"/>
                </a:solidFill>
                <a:latin typeface="Century Gothic" panose="020B0502020202020204" pitchFamily="34" charset="0"/>
                <a:cs typeface="Raleway Regular"/>
              </a:rPr>
              <a:t>COST</a:t>
            </a:r>
          </a:p>
        </p:txBody>
      </p:sp>
      <p:pic>
        <p:nvPicPr>
          <p:cNvPr id="2" name="Graphic 1">
            <a:extLst>
              <a:ext uri="{FF2B5EF4-FFF2-40B4-BE49-F238E27FC236}">
                <a16:creationId xmlns:a16="http://schemas.microsoft.com/office/drawing/2014/main" id="{5DBDC23D-4E81-27FC-2698-51232F4B20D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457324" y="2622769"/>
            <a:ext cx="1652574" cy="1652574"/>
          </a:xfrm>
          <a:prstGeom prst="rect">
            <a:avLst/>
          </a:prstGeom>
        </p:spPr>
      </p:pic>
      <p:pic>
        <p:nvPicPr>
          <p:cNvPr id="3" name="Graphic 2">
            <a:extLst>
              <a:ext uri="{FF2B5EF4-FFF2-40B4-BE49-F238E27FC236}">
                <a16:creationId xmlns:a16="http://schemas.microsoft.com/office/drawing/2014/main" id="{1C060D19-2FF6-7F8D-9917-DB74E21DF22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337113" y="2622769"/>
            <a:ext cx="1650346" cy="1650346"/>
          </a:xfrm>
          <a:prstGeom prst="rect">
            <a:avLst/>
          </a:prstGeom>
        </p:spPr>
      </p:pic>
      <p:pic>
        <p:nvPicPr>
          <p:cNvPr id="4" name="Graphic 3">
            <a:extLst>
              <a:ext uri="{FF2B5EF4-FFF2-40B4-BE49-F238E27FC236}">
                <a16:creationId xmlns:a16="http://schemas.microsoft.com/office/drawing/2014/main" id="{4F1D6B83-071A-69A4-121E-E3384D7D099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341617" y="2622769"/>
            <a:ext cx="1580239" cy="1580239"/>
          </a:xfrm>
          <a:prstGeom prst="rect">
            <a:avLst/>
          </a:prstGeom>
        </p:spPr>
      </p:pic>
    </p:spTree>
    <p:extLst>
      <p:ext uri="{BB962C8B-B14F-4D97-AF65-F5344CB8AC3E}">
        <p14:creationId xmlns:p14="http://schemas.microsoft.com/office/powerpoint/2010/main" val="293228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518E9A7-5373-7CF0-42DB-1C5DFC6D2477}"/>
              </a:ext>
            </a:extLst>
          </p:cNvPr>
          <p:cNvPicPr>
            <a:picLocks noChangeAspect="1"/>
          </p:cNvPicPr>
          <p:nvPr/>
        </p:nvPicPr>
        <p:blipFill>
          <a:blip r:embed="rId2">
            <a:lum bright="70000" contrast="-7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57324" y="2622769"/>
            <a:ext cx="1652574" cy="1652574"/>
          </a:xfrm>
          <a:prstGeom prst="rect">
            <a:avLst/>
          </a:prstGeom>
        </p:spPr>
      </p:pic>
      <p:pic>
        <p:nvPicPr>
          <p:cNvPr id="3" name="Graphic 2">
            <a:extLst>
              <a:ext uri="{FF2B5EF4-FFF2-40B4-BE49-F238E27FC236}">
                <a16:creationId xmlns:a16="http://schemas.microsoft.com/office/drawing/2014/main" id="{8402FFF9-6522-54E0-17E0-D94FD0287D5C}"/>
              </a:ext>
            </a:extLst>
          </p:cNvPr>
          <p:cNvPicPr>
            <a:picLocks noChangeAspect="1"/>
          </p:cNvPicPr>
          <p:nvPr/>
        </p:nvPicPr>
        <p:blipFill>
          <a:blip r:embed="rId4">
            <a:lum bright="70000" contrast="-70000"/>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37113" y="2622769"/>
            <a:ext cx="1650346" cy="1650346"/>
          </a:xfrm>
          <a:prstGeom prst="rect">
            <a:avLst/>
          </a:prstGeom>
        </p:spPr>
      </p:pic>
      <p:pic>
        <p:nvPicPr>
          <p:cNvPr id="4" name="Graphic 3">
            <a:extLst>
              <a:ext uri="{FF2B5EF4-FFF2-40B4-BE49-F238E27FC236}">
                <a16:creationId xmlns:a16="http://schemas.microsoft.com/office/drawing/2014/main" id="{08B79478-A130-508A-6BAA-32FAF84A9B1E}"/>
              </a:ext>
            </a:extLst>
          </p:cNvPr>
          <p:cNvPicPr>
            <a:picLocks noChangeAspect="1"/>
          </p:cNvPicPr>
          <p:nvPr/>
        </p:nvPicPr>
        <p:blipFill>
          <a:blip r:embed="rId6">
            <a:lum bright="70000" contrast="-70000"/>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341617" y="2622769"/>
            <a:ext cx="1580239" cy="1580239"/>
          </a:xfrm>
          <a:prstGeom prst="rect">
            <a:avLst/>
          </a:prstGeom>
        </p:spPr>
      </p:pic>
      <p:sp>
        <p:nvSpPr>
          <p:cNvPr id="16" name="Text Placeholder 2"/>
          <p:cNvSpPr txBox="1">
            <a:spLocks/>
          </p:cNvSpPr>
          <p:nvPr/>
        </p:nvSpPr>
        <p:spPr>
          <a:xfrm>
            <a:off x="1337113" y="1343451"/>
            <a:ext cx="3523376" cy="889959"/>
          </a:xfrm>
          <a:prstGeom prst="rect">
            <a:avLst/>
          </a:prstGeom>
          <a:solidFill>
            <a:schemeClr val="bg1">
              <a:lumMod val="85000"/>
              <a:alpha val="4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333" dirty="0">
                <a:solidFill>
                  <a:schemeClr val="bg1">
                    <a:lumMod val="95000"/>
                  </a:schemeClr>
                </a:solidFill>
                <a:latin typeface="Century Gothic" panose="020B0502020202020204" pitchFamily="34" charset="0"/>
                <a:cs typeface="Raleway Regular"/>
              </a:rPr>
              <a:t>Platform-as-a-Service </a:t>
            </a:r>
            <a:r>
              <a:rPr lang="en-US" sz="3000" b="1" spc="500" dirty="0">
                <a:solidFill>
                  <a:schemeClr val="bg1">
                    <a:lumMod val="95000"/>
                  </a:schemeClr>
                </a:solidFill>
                <a:latin typeface="Century Gothic" panose="020B0502020202020204" pitchFamily="34" charset="0"/>
                <a:cs typeface="Raleway Regular"/>
              </a:rPr>
              <a:t>PaaS</a:t>
            </a:r>
            <a:endParaRPr lang="en-US" sz="2333" b="1" spc="500" dirty="0">
              <a:solidFill>
                <a:schemeClr val="bg1">
                  <a:lumMod val="95000"/>
                </a:schemeClr>
              </a:solidFill>
              <a:latin typeface="Century Gothic" panose="020B0502020202020204" pitchFamily="34" charset="0"/>
              <a:cs typeface="Raleway Regular"/>
            </a:endParaRPr>
          </a:p>
        </p:txBody>
      </p:sp>
      <p:sp>
        <p:nvSpPr>
          <p:cNvPr id="17" name="Text Placeholder 2"/>
          <p:cNvSpPr txBox="1">
            <a:spLocks/>
          </p:cNvSpPr>
          <p:nvPr/>
        </p:nvSpPr>
        <p:spPr>
          <a:xfrm>
            <a:off x="5288099" y="1351607"/>
            <a:ext cx="3523376" cy="881803"/>
          </a:xfrm>
          <a:prstGeom prst="rect">
            <a:avLst/>
          </a:prstGeom>
          <a:solidFill>
            <a:schemeClr val="bg1">
              <a:lumMod val="85000"/>
              <a:alpha val="4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dirty="0">
                <a:solidFill>
                  <a:schemeClr val="bg1">
                    <a:lumMod val="95000"/>
                  </a:schemeClr>
                </a:solidFill>
                <a:latin typeface="Century Gothic" panose="020B0502020202020204" pitchFamily="34" charset="0"/>
                <a:cs typeface="Raleway Regular"/>
              </a:rPr>
              <a:t>Infrastructure-as-a-Service</a:t>
            </a:r>
            <a:r>
              <a:rPr lang="en-US" sz="2333" dirty="0">
                <a:solidFill>
                  <a:schemeClr val="bg1">
                    <a:lumMod val="95000"/>
                  </a:schemeClr>
                </a:solidFill>
                <a:latin typeface="Century Gothic" panose="020B0502020202020204" pitchFamily="34" charset="0"/>
                <a:cs typeface="Raleway Regular"/>
              </a:rPr>
              <a:t> </a:t>
            </a:r>
            <a:r>
              <a:rPr lang="en-US" sz="3000" b="1" spc="500" dirty="0">
                <a:solidFill>
                  <a:schemeClr val="bg1">
                    <a:lumMod val="95000"/>
                  </a:schemeClr>
                </a:solidFill>
                <a:latin typeface="Century Gothic" panose="020B0502020202020204" pitchFamily="34" charset="0"/>
                <a:cs typeface="Raleway Regular"/>
              </a:rPr>
              <a:t>IaaS</a:t>
            </a:r>
          </a:p>
        </p:txBody>
      </p:sp>
      <p:sp>
        <p:nvSpPr>
          <p:cNvPr id="19" name="TextBox 18">
            <a:extLst>
              <a:ext uri="{FF2B5EF4-FFF2-40B4-BE49-F238E27FC236}">
                <a16:creationId xmlns:a16="http://schemas.microsoft.com/office/drawing/2014/main" id="{58171030-B26F-437A-83FF-1869C956713B}"/>
              </a:ext>
            </a:extLst>
          </p:cNvPr>
          <p:cNvSpPr txBox="1"/>
          <p:nvPr/>
        </p:nvSpPr>
        <p:spPr>
          <a:xfrm>
            <a:off x="1640631" y="1651218"/>
            <a:ext cx="2916339" cy="1815882"/>
          </a:xfrm>
          <a:prstGeom prst="rect">
            <a:avLst/>
          </a:prstGeom>
          <a:solidFill>
            <a:schemeClr val="bg1">
              <a:lumMod val="85000"/>
            </a:schemeClr>
          </a:solidFill>
        </p:spPr>
        <p:txBody>
          <a:bodyPr wrap="square" rtlCol="0">
            <a:spAutoFit/>
          </a:bodyPr>
          <a:lstStyle/>
          <a:p>
            <a:pPr algn="ctr"/>
            <a:r>
              <a:rPr lang="en-US" sz="3000" b="1" dirty="0">
                <a:solidFill>
                  <a:srgbClr val="0070C0"/>
                </a:solidFill>
                <a:latin typeface="Century Gothic" panose="020B0502020202020204" pitchFamily="34" charset="0"/>
                <a:cs typeface="Raleway Regular"/>
              </a:rPr>
              <a:t>bandwidth pricing</a:t>
            </a:r>
          </a:p>
          <a:p>
            <a:pPr algn="ctr"/>
            <a:r>
              <a:rPr lang="en-US" sz="2400" b="1" dirty="0">
                <a:solidFill>
                  <a:srgbClr val="0070C0"/>
                </a:solidFill>
                <a:latin typeface="Century Gothic" panose="020B0502020202020204" pitchFamily="34" charset="0"/>
                <a:cs typeface="Raleway Regular"/>
              </a:rPr>
              <a:t>backup retention</a:t>
            </a:r>
          </a:p>
          <a:p>
            <a:pPr algn="ctr"/>
            <a:r>
              <a:rPr lang="en-US" sz="2800" b="1" dirty="0">
                <a:solidFill>
                  <a:srgbClr val="0070C0"/>
                </a:solidFill>
                <a:latin typeface="Century Gothic" panose="020B0502020202020204" pitchFamily="34" charset="0"/>
                <a:cs typeface="Raleway Regular"/>
              </a:rPr>
              <a:t>additional IOPS</a:t>
            </a:r>
          </a:p>
        </p:txBody>
      </p:sp>
      <p:sp>
        <p:nvSpPr>
          <p:cNvPr id="20" name="TextBox 19">
            <a:extLst>
              <a:ext uri="{FF2B5EF4-FFF2-40B4-BE49-F238E27FC236}">
                <a16:creationId xmlns:a16="http://schemas.microsoft.com/office/drawing/2014/main" id="{91B073AC-429B-42C8-818B-86ED5B7F637C}"/>
              </a:ext>
            </a:extLst>
          </p:cNvPr>
          <p:cNvSpPr txBox="1"/>
          <p:nvPr/>
        </p:nvSpPr>
        <p:spPr>
          <a:xfrm>
            <a:off x="5591618" y="1905952"/>
            <a:ext cx="2916339" cy="1477328"/>
          </a:xfrm>
          <a:prstGeom prst="rect">
            <a:avLst/>
          </a:prstGeom>
          <a:solidFill>
            <a:schemeClr val="bg1">
              <a:lumMod val="85000"/>
            </a:schemeClr>
          </a:solidFill>
        </p:spPr>
        <p:txBody>
          <a:bodyPr wrap="square" rtlCol="0">
            <a:spAutoFit/>
          </a:bodyPr>
          <a:lstStyle/>
          <a:p>
            <a:pPr algn="ctr"/>
            <a:r>
              <a:rPr lang="en-US" sz="3000" b="1" dirty="0">
                <a:solidFill>
                  <a:srgbClr val="0070C0"/>
                </a:solidFill>
                <a:latin typeface="Century Gothic" panose="020B0502020202020204" pitchFamily="34" charset="0"/>
                <a:cs typeface="Raleway Regular"/>
              </a:rPr>
              <a:t>licensing</a:t>
            </a:r>
          </a:p>
          <a:p>
            <a:pPr algn="ctr"/>
            <a:r>
              <a:rPr lang="en-US" sz="3000" b="1" dirty="0">
                <a:solidFill>
                  <a:srgbClr val="0070C0"/>
                </a:solidFill>
                <a:latin typeface="Century Gothic" panose="020B0502020202020204" pitchFamily="34" charset="0"/>
                <a:cs typeface="Raleway Regular"/>
              </a:rPr>
              <a:t>compute</a:t>
            </a:r>
          </a:p>
          <a:p>
            <a:pPr algn="ctr"/>
            <a:r>
              <a:rPr lang="en-US" sz="3000" b="1" dirty="0">
                <a:solidFill>
                  <a:srgbClr val="0070C0"/>
                </a:solidFill>
                <a:latin typeface="Century Gothic" panose="020B0502020202020204" pitchFamily="34" charset="0"/>
                <a:cs typeface="Raleway Regular"/>
              </a:rPr>
              <a:t>storage</a:t>
            </a:r>
          </a:p>
        </p:txBody>
      </p:sp>
      <p:sp>
        <p:nvSpPr>
          <p:cNvPr id="21" name="TextBox 20">
            <a:extLst>
              <a:ext uri="{FF2B5EF4-FFF2-40B4-BE49-F238E27FC236}">
                <a16:creationId xmlns:a16="http://schemas.microsoft.com/office/drawing/2014/main" id="{3312B45E-73C2-4510-AD4E-DDF03A0213C3}"/>
              </a:ext>
            </a:extLst>
          </p:cNvPr>
          <p:cNvSpPr txBox="1"/>
          <p:nvPr/>
        </p:nvSpPr>
        <p:spPr>
          <a:xfrm>
            <a:off x="4097294" y="4552401"/>
            <a:ext cx="1878963" cy="348878"/>
          </a:xfrm>
          <a:prstGeom prst="rect">
            <a:avLst/>
          </a:prstGeom>
          <a:noFill/>
        </p:spPr>
        <p:txBody>
          <a:bodyPr wrap="square" rtlCol="0">
            <a:spAutoFit/>
          </a:bodyPr>
          <a:lstStyle/>
          <a:p>
            <a:pPr algn="ctr"/>
            <a:r>
              <a:rPr lang="en-US" sz="1667" spc="-125" dirty="0">
                <a:solidFill>
                  <a:srgbClr val="0070C0"/>
                </a:solidFill>
                <a:latin typeface="Century Gothic" panose="020B0502020202020204" pitchFamily="34" charset="0"/>
                <a:cs typeface="Raleway Regular"/>
              </a:rPr>
              <a:t>administration</a:t>
            </a:r>
            <a:endParaRPr lang="en-US" sz="2333" spc="-125" dirty="0">
              <a:solidFill>
                <a:srgbClr val="0070C0"/>
              </a:solidFill>
              <a:latin typeface="Century Gothic" panose="020B0502020202020204" pitchFamily="34" charset="0"/>
              <a:cs typeface="Raleway Regular"/>
            </a:endParaRPr>
          </a:p>
        </p:txBody>
      </p:sp>
      <p:sp>
        <p:nvSpPr>
          <p:cNvPr id="22" name="TextBox 21">
            <a:extLst>
              <a:ext uri="{FF2B5EF4-FFF2-40B4-BE49-F238E27FC236}">
                <a16:creationId xmlns:a16="http://schemas.microsoft.com/office/drawing/2014/main" id="{2D34D77D-720F-4B37-A32D-2E16ECF37645}"/>
              </a:ext>
            </a:extLst>
          </p:cNvPr>
          <p:cNvSpPr txBox="1"/>
          <p:nvPr/>
        </p:nvSpPr>
        <p:spPr>
          <a:xfrm>
            <a:off x="1019632" y="4792182"/>
            <a:ext cx="7620000" cy="502766"/>
          </a:xfrm>
          <a:prstGeom prst="rect">
            <a:avLst/>
          </a:prstGeom>
          <a:noFill/>
        </p:spPr>
        <p:txBody>
          <a:bodyPr wrap="square" rtlCol="0">
            <a:spAutoFit/>
          </a:bodyPr>
          <a:lstStyle/>
          <a:p>
            <a:pPr algn="ctr"/>
            <a:r>
              <a:rPr lang="en-US" sz="2667" dirty="0">
                <a:solidFill>
                  <a:srgbClr val="0070C0"/>
                </a:solidFill>
                <a:latin typeface="Century Gothic" panose="020B0502020202020204" pitchFamily="34" charset="0"/>
                <a:cs typeface="Raleway Regular"/>
              </a:rPr>
              <a:t>    </a:t>
            </a:r>
            <a:r>
              <a:rPr lang="en-US" sz="2667" spc="500" dirty="0">
                <a:solidFill>
                  <a:srgbClr val="0070C0"/>
                </a:solidFill>
                <a:latin typeface="Century Gothic" panose="020B0502020202020204" pitchFamily="34" charset="0"/>
                <a:cs typeface="Raleway Regular"/>
              </a:rPr>
              <a:t>COST</a:t>
            </a:r>
          </a:p>
        </p:txBody>
      </p:sp>
      <p:pic>
        <p:nvPicPr>
          <p:cNvPr id="23" name="Picture 22">
            <a:extLst>
              <a:ext uri="{FF2B5EF4-FFF2-40B4-BE49-F238E27FC236}">
                <a16:creationId xmlns:a16="http://schemas.microsoft.com/office/drawing/2014/main" id="{239B2388-5AB1-48CE-B2E1-B9C9464E3699}"/>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54627" y="4485436"/>
            <a:ext cx="1162429" cy="1162429"/>
          </a:xfrm>
          <a:prstGeom prst="rect">
            <a:avLst/>
          </a:prstGeom>
        </p:spPr>
      </p:pic>
    </p:spTree>
    <p:extLst>
      <p:ext uri="{BB962C8B-B14F-4D97-AF65-F5344CB8AC3E}">
        <p14:creationId xmlns:p14="http://schemas.microsoft.com/office/powerpoint/2010/main" val="8385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923143" y="4702536"/>
            <a:ext cx="7620000" cy="502766"/>
          </a:xfrm>
          <a:prstGeom prst="rect">
            <a:avLst/>
          </a:prstGeom>
          <a:noFill/>
        </p:spPr>
        <p:txBody>
          <a:bodyPr wrap="square" rtlCol="0">
            <a:spAutoFit/>
          </a:bodyPr>
          <a:lstStyle/>
          <a:p>
            <a:pPr algn="ctr"/>
            <a:r>
              <a:rPr lang="en-US" sz="2667" dirty="0">
                <a:solidFill>
                  <a:srgbClr val="0070C0"/>
                </a:solidFill>
                <a:latin typeface="Century Gothic" panose="020B0502020202020204" pitchFamily="34" charset="0"/>
                <a:cs typeface="Raleway Regular"/>
              </a:rPr>
              <a:t>SERVICE LEVEL AGREEMENT</a:t>
            </a:r>
          </a:p>
        </p:txBody>
      </p:sp>
      <p:grpSp>
        <p:nvGrpSpPr>
          <p:cNvPr id="14" name="Group 13">
            <a:extLst>
              <a:ext uri="{FF2B5EF4-FFF2-40B4-BE49-F238E27FC236}">
                <a16:creationId xmlns:a16="http://schemas.microsoft.com/office/drawing/2014/main" id="{4452496A-6A4A-4967-8476-601C9C3B3C41}"/>
              </a:ext>
            </a:extLst>
          </p:cNvPr>
          <p:cNvGrpSpPr/>
          <p:nvPr/>
        </p:nvGrpSpPr>
        <p:grpSpPr>
          <a:xfrm>
            <a:off x="2674947" y="4542383"/>
            <a:ext cx="650875" cy="777875"/>
            <a:chOff x="5867400" y="1690688"/>
            <a:chExt cx="781050" cy="933450"/>
          </a:xfrm>
          <a:solidFill>
            <a:srgbClr val="0071B4"/>
          </a:solidFill>
          <a:effectLst>
            <a:outerShdw blurRad="25400" dist="38100" dir="2400000" algn="ctr" rotWithShape="0">
              <a:srgbClr val="000000">
                <a:alpha val="10000"/>
              </a:srgbClr>
            </a:outerShdw>
          </a:effectLst>
        </p:grpSpPr>
        <p:sp>
          <p:nvSpPr>
            <p:cNvPr id="15" name="Freeform 63">
              <a:extLst>
                <a:ext uri="{FF2B5EF4-FFF2-40B4-BE49-F238E27FC236}">
                  <a16:creationId xmlns:a16="http://schemas.microsoft.com/office/drawing/2014/main" id="{7D307A3F-2ED7-42DA-A9A6-F7A9489531DC}"/>
                </a:ext>
              </a:extLst>
            </p:cNvPr>
            <p:cNvSpPr>
              <a:spLocks noEditPoints="1"/>
            </p:cNvSpPr>
            <p:nvPr/>
          </p:nvSpPr>
          <p:spPr bwMode="auto">
            <a:xfrm>
              <a:off x="5867400" y="1846263"/>
              <a:ext cx="781050" cy="777875"/>
            </a:xfrm>
            <a:custGeom>
              <a:avLst/>
              <a:gdLst>
                <a:gd name="T0" fmla="*/ 70 w 80"/>
                <a:gd name="T1" fmla="*/ 13 h 80"/>
                <a:gd name="T2" fmla="*/ 74 w 80"/>
                <a:gd name="T3" fmla="*/ 9 h 80"/>
                <a:gd name="T4" fmla="*/ 75 w 80"/>
                <a:gd name="T5" fmla="*/ 9 h 80"/>
                <a:gd name="T6" fmla="*/ 76 w 80"/>
                <a:gd name="T7" fmla="*/ 10 h 80"/>
                <a:gd name="T8" fmla="*/ 77 w 80"/>
                <a:gd name="T9" fmla="*/ 9 h 80"/>
                <a:gd name="T10" fmla="*/ 77 w 80"/>
                <a:gd name="T11" fmla="*/ 7 h 80"/>
                <a:gd name="T12" fmla="*/ 73 w 80"/>
                <a:gd name="T13" fmla="*/ 3 h 80"/>
                <a:gd name="T14" fmla="*/ 71 w 80"/>
                <a:gd name="T15" fmla="*/ 3 h 80"/>
                <a:gd name="T16" fmla="*/ 71 w 80"/>
                <a:gd name="T17" fmla="*/ 5 h 80"/>
                <a:gd name="T18" fmla="*/ 71 w 80"/>
                <a:gd name="T19" fmla="*/ 6 h 80"/>
                <a:gd name="T20" fmla="*/ 67 w 80"/>
                <a:gd name="T21" fmla="*/ 10 h 80"/>
                <a:gd name="T22" fmla="*/ 40 w 80"/>
                <a:gd name="T23" fmla="*/ 0 h 80"/>
                <a:gd name="T24" fmla="*/ 0 w 80"/>
                <a:gd name="T25" fmla="*/ 40 h 80"/>
                <a:gd name="T26" fmla="*/ 40 w 80"/>
                <a:gd name="T27" fmla="*/ 80 h 80"/>
                <a:gd name="T28" fmla="*/ 80 w 80"/>
                <a:gd name="T29" fmla="*/ 40 h 80"/>
                <a:gd name="T30" fmla="*/ 70 w 80"/>
                <a:gd name="T31" fmla="*/ 13 h 80"/>
                <a:gd name="T32" fmla="*/ 41 w 80"/>
                <a:gd name="T33" fmla="*/ 41 h 80"/>
                <a:gd name="T34" fmla="*/ 40 w 80"/>
                <a:gd name="T35" fmla="*/ 42 h 80"/>
                <a:gd name="T36" fmla="*/ 39 w 80"/>
                <a:gd name="T37" fmla="*/ 41 h 80"/>
                <a:gd name="T38" fmla="*/ 21 w 80"/>
                <a:gd name="T39" fmla="*/ 23 h 80"/>
                <a:gd name="T40" fmla="*/ 21 w 80"/>
                <a:gd name="T41" fmla="*/ 21 h 80"/>
                <a:gd name="T42" fmla="*/ 23 w 80"/>
                <a:gd name="T43" fmla="*/ 21 h 80"/>
                <a:gd name="T44" fmla="*/ 41 w 80"/>
                <a:gd name="T45" fmla="*/ 39 h 80"/>
                <a:gd name="T46" fmla="*/ 41 w 80"/>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80">
                  <a:moveTo>
                    <a:pt x="70" y="13"/>
                  </a:moveTo>
                  <a:cubicBezTo>
                    <a:pt x="74" y="9"/>
                    <a:pt x="74" y="9"/>
                    <a:pt x="74" y="9"/>
                  </a:cubicBezTo>
                  <a:cubicBezTo>
                    <a:pt x="75" y="9"/>
                    <a:pt x="75" y="9"/>
                    <a:pt x="75" y="9"/>
                  </a:cubicBezTo>
                  <a:cubicBezTo>
                    <a:pt x="75" y="10"/>
                    <a:pt x="75" y="10"/>
                    <a:pt x="76" y="10"/>
                  </a:cubicBezTo>
                  <a:cubicBezTo>
                    <a:pt x="77" y="10"/>
                    <a:pt x="77" y="10"/>
                    <a:pt x="77" y="9"/>
                  </a:cubicBezTo>
                  <a:cubicBezTo>
                    <a:pt x="78" y="9"/>
                    <a:pt x="78" y="7"/>
                    <a:pt x="77" y="7"/>
                  </a:cubicBezTo>
                  <a:cubicBezTo>
                    <a:pt x="73" y="3"/>
                    <a:pt x="73" y="3"/>
                    <a:pt x="73" y="3"/>
                  </a:cubicBezTo>
                  <a:cubicBezTo>
                    <a:pt x="73" y="2"/>
                    <a:pt x="71" y="2"/>
                    <a:pt x="71" y="3"/>
                  </a:cubicBezTo>
                  <a:cubicBezTo>
                    <a:pt x="70" y="3"/>
                    <a:pt x="70" y="5"/>
                    <a:pt x="71" y="5"/>
                  </a:cubicBezTo>
                  <a:cubicBezTo>
                    <a:pt x="71" y="6"/>
                    <a:pt x="71" y="6"/>
                    <a:pt x="71" y="6"/>
                  </a:cubicBezTo>
                  <a:cubicBezTo>
                    <a:pt x="67" y="10"/>
                    <a:pt x="67" y="10"/>
                    <a:pt x="67" y="10"/>
                  </a:cubicBezTo>
                  <a:cubicBezTo>
                    <a:pt x="60" y="4"/>
                    <a:pt x="50" y="0"/>
                    <a:pt x="40" y="0"/>
                  </a:cubicBezTo>
                  <a:cubicBezTo>
                    <a:pt x="18" y="0"/>
                    <a:pt x="0" y="18"/>
                    <a:pt x="0" y="40"/>
                  </a:cubicBezTo>
                  <a:cubicBezTo>
                    <a:pt x="0" y="62"/>
                    <a:pt x="18" y="80"/>
                    <a:pt x="40" y="80"/>
                  </a:cubicBezTo>
                  <a:cubicBezTo>
                    <a:pt x="62" y="80"/>
                    <a:pt x="80" y="62"/>
                    <a:pt x="80" y="40"/>
                  </a:cubicBezTo>
                  <a:cubicBezTo>
                    <a:pt x="80" y="30"/>
                    <a:pt x="76" y="20"/>
                    <a:pt x="70" y="13"/>
                  </a:cubicBezTo>
                  <a:close/>
                  <a:moveTo>
                    <a:pt x="41" y="41"/>
                  </a:moveTo>
                  <a:cubicBezTo>
                    <a:pt x="41" y="42"/>
                    <a:pt x="41" y="42"/>
                    <a:pt x="40" y="42"/>
                  </a:cubicBezTo>
                  <a:cubicBezTo>
                    <a:pt x="39" y="42"/>
                    <a:pt x="39" y="42"/>
                    <a:pt x="39" y="41"/>
                  </a:cubicBezTo>
                  <a:cubicBezTo>
                    <a:pt x="21" y="23"/>
                    <a:pt x="21" y="23"/>
                    <a:pt x="21" y="23"/>
                  </a:cubicBezTo>
                  <a:cubicBezTo>
                    <a:pt x="20" y="23"/>
                    <a:pt x="20" y="21"/>
                    <a:pt x="21" y="21"/>
                  </a:cubicBezTo>
                  <a:cubicBezTo>
                    <a:pt x="21" y="20"/>
                    <a:pt x="23" y="20"/>
                    <a:pt x="23" y="21"/>
                  </a:cubicBezTo>
                  <a:cubicBezTo>
                    <a:pt x="41" y="39"/>
                    <a:pt x="41" y="39"/>
                    <a:pt x="41" y="39"/>
                  </a:cubicBezTo>
                  <a:cubicBezTo>
                    <a:pt x="42" y="39"/>
                    <a:pt x="42" y="41"/>
                    <a:pt x="4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solidFill>
                  <a:prstClr val="black"/>
                </a:solidFill>
                <a:latin typeface="Calibri"/>
              </a:endParaRPr>
            </a:p>
          </p:txBody>
        </p:sp>
        <p:sp>
          <p:nvSpPr>
            <p:cNvPr id="16" name="Freeform 64">
              <a:extLst>
                <a:ext uri="{FF2B5EF4-FFF2-40B4-BE49-F238E27FC236}">
                  <a16:creationId xmlns:a16="http://schemas.microsoft.com/office/drawing/2014/main" id="{B23D9522-DEFC-41EB-B6C6-CF631FA2BE0E}"/>
                </a:ext>
              </a:extLst>
            </p:cNvPr>
            <p:cNvSpPr>
              <a:spLocks/>
            </p:cNvSpPr>
            <p:nvPr/>
          </p:nvSpPr>
          <p:spPr bwMode="auto">
            <a:xfrm>
              <a:off x="6121400" y="1690688"/>
              <a:ext cx="273050" cy="136525"/>
            </a:xfrm>
            <a:custGeom>
              <a:avLst/>
              <a:gdLst>
                <a:gd name="T0" fmla="*/ 2 w 28"/>
                <a:gd name="T1" fmla="*/ 4 h 14"/>
                <a:gd name="T2" fmla="*/ 8 w 28"/>
                <a:gd name="T3" fmla="*/ 4 h 14"/>
                <a:gd name="T4" fmla="*/ 8 w 28"/>
                <a:gd name="T5" fmla="*/ 12 h 14"/>
                <a:gd name="T6" fmla="*/ 10 w 28"/>
                <a:gd name="T7" fmla="*/ 14 h 14"/>
                <a:gd name="T8" fmla="*/ 18 w 28"/>
                <a:gd name="T9" fmla="*/ 14 h 14"/>
                <a:gd name="T10" fmla="*/ 20 w 28"/>
                <a:gd name="T11" fmla="*/ 12 h 14"/>
                <a:gd name="T12" fmla="*/ 20 w 28"/>
                <a:gd name="T13" fmla="*/ 4 h 14"/>
                <a:gd name="T14" fmla="*/ 26 w 28"/>
                <a:gd name="T15" fmla="*/ 4 h 14"/>
                <a:gd name="T16" fmla="*/ 28 w 28"/>
                <a:gd name="T17" fmla="*/ 2 h 14"/>
                <a:gd name="T18" fmla="*/ 26 w 28"/>
                <a:gd name="T19" fmla="*/ 0 h 14"/>
                <a:gd name="T20" fmla="*/ 18 w 28"/>
                <a:gd name="T21" fmla="*/ 0 h 14"/>
                <a:gd name="T22" fmla="*/ 10 w 28"/>
                <a:gd name="T23" fmla="*/ 0 h 14"/>
                <a:gd name="T24" fmla="*/ 2 w 28"/>
                <a:gd name="T25" fmla="*/ 0 h 14"/>
                <a:gd name="T26" fmla="*/ 0 w 28"/>
                <a:gd name="T27" fmla="*/ 2 h 14"/>
                <a:gd name="T28" fmla="*/ 2 w 28"/>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4">
                  <a:moveTo>
                    <a:pt x="2" y="4"/>
                  </a:moveTo>
                  <a:cubicBezTo>
                    <a:pt x="8" y="4"/>
                    <a:pt x="8" y="4"/>
                    <a:pt x="8" y="4"/>
                  </a:cubicBezTo>
                  <a:cubicBezTo>
                    <a:pt x="8" y="12"/>
                    <a:pt x="8" y="12"/>
                    <a:pt x="8" y="12"/>
                  </a:cubicBezTo>
                  <a:cubicBezTo>
                    <a:pt x="8" y="13"/>
                    <a:pt x="9" y="14"/>
                    <a:pt x="10" y="14"/>
                  </a:cubicBezTo>
                  <a:cubicBezTo>
                    <a:pt x="18" y="14"/>
                    <a:pt x="18" y="14"/>
                    <a:pt x="18" y="14"/>
                  </a:cubicBezTo>
                  <a:cubicBezTo>
                    <a:pt x="19" y="14"/>
                    <a:pt x="20" y="13"/>
                    <a:pt x="20" y="12"/>
                  </a:cubicBezTo>
                  <a:cubicBezTo>
                    <a:pt x="20" y="4"/>
                    <a:pt x="20" y="4"/>
                    <a:pt x="20" y="4"/>
                  </a:cubicBezTo>
                  <a:cubicBezTo>
                    <a:pt x="26" y="4"/>
                    <a:pt x="26" y="4"/>
                    <a:pt x="26" y="4"/>
                  </a:cubicBezTo>
                  <a:cubicBezTo>
                    <a:pt x="27" y="4"/>
                    <a:pt x="28" y="3"/>
                    <a:pt x="28" y="2"/>
                  </a:cubicBezTo>
                  <a:cubicBezTo>
                    <a:pt x="28" y="1"/>
                    <a:pt x="27" y="0"/>
                    <a:pt x="26" y="0"/>
                  </a:cubicBezTo>
                  <a:cubicBezTo>
                    <a:pt x="18" y="0"/>
                    <a:pt x="18" y="0"/>
                    <a:pt x="18" y="0"/>
                  </a:cubicBezTo>
                  <a:cubicBezTo>
                    <a:pt x="10" y="0"/>
                    <a:pt x="10" y="0"/>
                    <a:pt x="10"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a:solidFill>
                  <a:prstClr val="black"/>
                </a:solidFill>
                <a:latin typeface="Calibri"/>
              </a:endParaRPr>
            </a:p>
          </p:txBody>
        </p:sp>
      </p:grpSp>
      <p:sp>
        <p:nvSpPr>
          <p:cNvPr id="20" name="Text Placeholder 2">
            <a:extLst>
              <a:ext uri="{FF2B5EF4-FFF2-40B4-BE49-F238E27FC236}">
                <a16:creationId xmlns:a16="http://schemas.microsoft.com/office/drawing/2014/main" id="{ED1A3723-A93B-419A-81F6-BDE879A9BFF5}"/>
              </a:ext>
            </a:extLst>
          </p:cNvPr>
          <p:cNvSpPr txBox="1">
            <a:spLocks/>
          </p:cNvSpPr>
          <p:nvPr/>
        </p:nvSpPr>
        <p:spPr>
          <a:xfrm>
            <a:off x="1337113" y="1343451"/>
            <a:ext cx="3523376" cy="889959"/>
          </a:xfrm>
          <a:prstGeom prst="rect">
            <a:avLst/>
          </a:prstGeom>
          <a:solidFill>
            <a:schemeClr val="bg1">
              <a:lumMod val="85000"/>
              <a:alpha val="79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333" dirty="0">
                <a:solidFill>
                  <a:srgbClr val="0070C0"/>
                </a:solidFill>
                <a:latin typeface="Century Gothic" panose="020B0502020202020204" pitchFamily="34" charset="0"/>
                <a:cs typeface="Raleway Regular"/>
              </a:rPr>
              <a:t>Platform-as-a-Service </a:t>
            </a:r>
            <a:r>
              <a:rPr lang="en-US" sz="3000" b="1" spc="500" dirty="0">
                <a:solidFill>
                  <a:srgbClr val="0070C0"/>
                </a:solidFill>
                <a:latin typeface="Century Gothic" panose="020B0502020202020204" pitchFamily="34" charset="0"/>
                <a:cs typeface="Raleway Regular"/>
              </a:rPr>
              <a:t>PaaS</a:t>
            </a:r>
            <a:endParaRPr lang="en-US" sz="2333" b="1" spc="500" dirty="0">
              <a:solidFill>
                <a:srgbClr val="0070C0"/>
              </a:solidFill>
              <a:latin typeface="Century Gothic" panose="020B0502020202020204" pitchFamily="34" charset="0"/>
              <a:cs typeface="Raleway Regular"/>
            </a:endParaRPr>
          </a:p>
        </p:txBody>
      </p:sp>
      <p:sp>
        <p:nvSpPr>
          <p:cNvPr id="21" name="Text Placeholder 2">
            <a:extLst>
              <a:ext uri="{FF2B5EF4-FFF2-40B4-BE49-F238E27FC236}">
                <a16:creationId xmlns:a16="http://schemas.microsoft.com/office/drawing/2014/main" id="{3FCDC76F-2AFC-4A89-BD8D-C21C71A561EE}"/>
              </a:ext>
            </a:extLst>
          </p:cNvPr>
          <p:cNvSpPr txBox="1">
            <a:spLocks/>
          </p:cNvSpPr>
          <p:nvPr/>
        </p:nvSpPr>
        <p:spPr>
          <a:xfrm>
            <a:off x="5288099" y="1351607"/>
            <a:ext cx="3523376" cy="881803"/>
          </a:xfrm>
          <a:prstGeom prst="rect">
            <a:avLst/>
          </a:prstGeom>
          <a:solidFill>
            <a:schemeClr val="bg1">
              <a:lumMod val="85000"/>
              <a:alpha val="79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dirty="0">
                <a:solidFill>
                  <a:srgbClr val="0070C0"/>
                </a:solidFill>
                <a:latin typeface="Century Gothic" panose="020B0502020202020204" pitchFamily="34" charset="0"/>
                <a:cs typeface="Raleway Regular"/>
              </a:rPr>
              <a:t>Infrastructure-as-a-Service</a:t>
            </a:r>
            <a:r>
              <a:rPr lang="en-US" sz="2333" dirty="0">
                <a:solidFill>
                  <a:srgbClr val="0070C0"/>
                </a:solidFill>
                <a:latin typeface="Century Gothic" panose="020B0502020202020204" pitchFamily="34" charset="0"/>
                <a:cs typeface="Raleway Regular"/>
              </a:rPr>
              <a:t> </a:t>
            </a:r>
            <a:r>
              <a:rPr lang="en-US" sz="3000" b="1" spc="500" dirty="0">
                <a:solidFill>
                  <a:srgbClr val="0070C0"/>
                </a:solidFill>
                <a:latin typeface="Century Gothic" panose="020B0502020202020204" pitchFamily="34" charset="0"/>
                <a:cs typeface="Raleway Regular"/>
              </a:rPr>
              <a:t>IaaS</a:t>
            </a:r>
          </a:p>
        </p:txBody>
      </p:sp>
      <p:pic>
        <p:nvPicPr>
          <p:cNvPr id="2" name="Graphic 1">
            <a:extLst>
              <a:ext uri="{FF2B5EF4-FFF2-40B4-BE49-F238E27FC236}">
                <a16:creationId xmlns:a16="http://schemas.microsoft.com/office/drawing/2014/main" id="{CFB1677A-3DB4-42B3-26F5-9016F95F994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57324" y="2622769"/>
            <a:ext cx="1652574" cy="1652574"/>
          </a:xfrm>
          <a:prstGeom prst="rect">
            <a:avLst/>
          </a:prstGeom>
        </p:spPr>
      </p:pic>
      <p:pic>
        <p:nvPicPr>
          <p:cNvPr id="3" name="Graphic 2">
            <a:extLst>
              <a:ext uri="{FF2B5EF4-FFF2-40B4-BE49-F238E27FC236}">
                <a16:creationId xmlns:a16="http://schemas.microsoft.com/office/drawing/2014/main" id="{4A9E51BB-F3DE-D076-BDB5-A702E9D38E1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37113" y="2622769"/>
            <a:ext cx="1650346" cy="1650346"/>
          </a:xfrm>
          <a:prstGeom prst="rect">
            <a:avLst/>
          </a:prstGeom>
        </p:spPr>
      </p:pic>
      <p:pic>
        <p:nvPicPr>
          <p:cNvPr id="4" name="Graphic 3">
            <a:extLst>
              <a:ext uri="{FF2B5EF4-FFF2-40B4-BE49-F238E27FC236}">
                <a16:creationId xmlns:a16="http://schemas.microsoft.com/office/drawing/2014/main" id="{F75831A0-42D2-3AC7-F14E-C70A5B856FB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341617" y="2622769"/>
            <a:ext cx="1580239" cy="1580239"/>
          </a:xfrm>
          <a:prstGeom prst="rect">
            <a:avLst/>
          </a:prstGeom>
        </p:spPr>
      </p:pic>
    </p:spTree>
    <p:extLst>
      <p:ext uri="{BB962C8B-B14F-4D97-AF65-F5344CB8AC3E}">
        <p14:creationId xmlns:p14="http://schemas.microsoft.com/office/powerpoint/2010/main" val="45182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5BC983F-9E7E-28EC-2140-4BEC36C3FC57}"/>
              </a:ext>
            </a:extLst>
          </p:cNvPr>
          <p:cNvPicPr>
            <a:picLocks noChangeAspect="1"/>
          </p:cNvPicPr>
          <p:nvPr/>
        </p:nvPicPr>
        <p:blipFill>
          <a:blip r:embed="rId3">
            <a:lum bright="70000" contrast="-7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7324" y="2622769"/>
            <a:ext cx="1652574" cy="1652574"/>
          </a:xfrm>
          <a:prstGeom prst="rect">
            <a:avLst/>
          </a:prstGeom>
        </p:spPr>
      </p:pic>
      <p:pic>
        <p:nvPicPr>
          <p:cNvPr id="3" name="Graphic 2">
            <a:extLst>
              <a:ext uri="{FF2B5EF4-FFF2-40B4-BE49-F238E27FC236}">
                <a16:creationId xmlns:a16="http://schemas.microsoft.com/office/drawing/2014/main" id="{BBAC2B88-1238-1B46-0F26-74CB30884DA5}"/>
              </a:ext>
            </a:extLst>
          </p:cNvPr>
          <p:cNvPicPr>
            <a:picLocks noChangeAspect="1"/>
          </p:cNvPicPr>
          <p:nvPr/>
        </p:nvPicPr>
        <p:blipFill>
          <a:blip r:embed="rId5">
            <a:lum bright="70000" contrast="-70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37113" y="2622769"/>
            <a:ext cx="1650346" cy="1650346"/>
          </a:xfrm>
          <a:prstGeom prst="rect">
            <a:avLst/>
          </a:prstGeom>
        </p:spPr>
      </p:pic>
      <p:pic>
        <p:nvPicPr>
          <p:cNvPr id="4" name="Graphic 3">
            <a:extLst>
              <a:ext uri="{FF2B5EF4-FFF2-40B4-BE49-F238E27FC236}">
                <a16:creationId xmlns:a16="http://schemas.microsoft.com/office/drawing/2014/main" id="{591FC4B5-5C0D-BA14-118F-B353A50539E9}"/>
              </a:ext>
            </a:extLst>
          </p:cNvPr>
          <p:cNvPicPr>
            <a:picLocks noChangeAspect="1"/>
          </p:cNvPicPr>
          <p:nvPr/>
        </p:nvPicPr>
        <p:blipFill>
          <a:blip r:embed="rId7">
            <a:lum bright="70000" contrast="-7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341617" y="2622769"/>
            <a:ext cx="1580239" cy="1580239"/>
          </a:xfrm>
          <a:prstGeom prst="rect">
            <a:avLst/>
          </a:prstGeom>
        </p:spPr>
      </p:pic>
      <p:sp>
        <p:nvSpPr>
          <p:cNvPr id="16" name="Text Placeholder 2"/>
          <p:cNvSpPr txBox="1">
            <a:spLocks/>
          </p:cNvSpPr>
          <p:nvPr/>
        </p:nvSpPr>
        <p:spPr>
          <a:xfrm>
            <a:off x="1337113" y="1343451"/>
            <a:ext cx="3523376" cy="889959"/>
          </a:xfrm>
          <a:prstGeom prst="rect">
            <a:avLst/>
          </a:prstGeom>
          <a:solidFill>
            <a:schemeClr val="bg1">
              <a:lumMod val="85000"/>
              <a:alpha val="4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333" dirty="0">
                <a:solidFill>
                  <a:schemeClr val="bg1">
                    <a:lumMod val="95000"/>
                  </a:schemeClr>
                </a:solidFill>
                <a:latin typeface="Century Gothic" panose="020B0502020202020204" pitchFamily="34" charset="0"/>
                <a:cs typeface="Raleway Regular"/>
              </a:rPr>
              <a:t>Platform-as-a-Service </a:t>
            </a:r>
            <a:r>
              <a:rPr lang="en-US" sz="3000" b="1" spc="500" dirty="0">
                <a:solidFill>
                  <a:schemeClr val="bg1">
                    <a:lumMod val="95000"/>
                  </a:schemeClr>
                </a:solidFill>
                <a:latin typeface="Century Gothic" panose="020B0502020202020204" pitchFamily="34" charset="0"/>
                <a:cs typeface="Raleway Regular"/>
              </a:rPr>
              <a:t>PaaS</a:t>
            </a:r>
            <a:endParaRPr lang="en-US" sz="2333" b="1" spc="500" dirty="0">
              <a:solidFill>
                <a:schemeClr val="bg1">
                  <a:lumMod val="95000"/>
                </a:schemeClr>
              </a:solidFill>
              <a:latin typeface="Century Gothic" panose="020B0502020202020204" pitchFamily="34" charset="0"/>
              <a:cs typeface="Raleway Regular"/>
            </a:endParaRPr>
          </a:p>
        </p:txBody>
      </p:sp>
      <p:sp>
        <p:nvSpPr>
          <p:cNvPr id="17" name="Text Placeholder 2"/>
          <p:cNvSpPr txBox="1">
            <a:spLocks/>
          </p:cNvSpPr>
          <p:nvPr/>
        </p:nvSpPr>
        <p:spPr>
          <a:xfrm>
            <a:off x="5288099" y="1351607"/>
            <a:ext cx="3523376" cy="881803"/>
          </a:xfrm>
          <a:prstGeom prst="rect">
            <a:avLst/>
          </a:prstGeom>
          <a:solidFill>
            <a:schemeClr val="bg1">
              <a:lumMod val="85000"/>
              <a:alpha val="4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dirty="0">
                <a:solidFill>
                  <a:schemeClr val="bg1">
                    <a:lumMod val="95000"/>
                  </a:schemeClr>
                </a:solidFill>
                <a:latin typeface="Century Gothic" panose="020B0502020202020204" pitchFamily="34" charset="0"/>
                <a:cs typeface="Raleway Regular"/>
              </a:rPr>
              <a:t>Infrastructure-as-a-Service</a:t>
            </a:r>
            <a:r>
              <a:rPr lang="en-US" sz="2333" dirty="0">
                <a:solidFill>
                  <a:schemeClr val="bg1">
                    <a:lumMod val="95000"/>
                  </a:schemeClr>
                </a:solidFill>
                <a:latin typeface="Century Gothic" panose="020B0502020202020204" pitchFamily="34" charset="0"/>
                <a:cs typeface="Raleway Regular"/>
              </a:rPr>
              <a:t> </a:t>
            </a:r>
            <a:r>
              <a:rPr lang="en-US" sz="3000" b="1" spc="500" dirty="0">
                <a:solidFill>
                  <a:schemeClr val="bg1">
                    <a:lumMod val="95000"/>
                  </a:schemeClr>
                </a:solidFill>
                <a:latin typeface="Century Gothic" panose="020B0502020202020204" pitchFamily="34" charset="0"/>
                <a:cs typeface="Raleway Regular"/>
              </a:rPr>
              <a:t>IaaS</a:t>
            </a:r>
          </a:p>
        </p:txBody>
      </p:sp>
      <p:sp>
        <p:nvSpPr>
          <p:cNvPr id="13" name="TextBox 12">
            <a:extLst>
              <a:ext uri="{FF2B5EF4-FFF2-40B4-BE49-F238E27FC236}">
                <a16:creationId xmlns:a16="http://schemas.microsoft.com/office/drawing/2014/main" id="{19E60EDA-9AB3-4ABA-8106-2E5C4473BCAA}"/>
              </a:ext>
            </a:extLst>
          </p:cNvPr>
          <p:cNvSpPr txBox="1"/>
          <p:nvPr/>
        </p:nvSpPr>
        <p:spPr>
          <a:xfrm>
            <a:off x="1923143" y="4702536"/>
            <a:ext cx="7620000" cy="502766"/>
          </a:xfrm>
          <a:prstGeom prst="rect">
            <a:avLst/>
          </a:prstGeom>
          <a:noFill/>
        </p:spPr>
        <p:txBody>
          <a:bodyPr wrap="square" rtlCol="0">
            <a:spAutoFit/>
          </a:bodyPr>
          <a:lstStyle/>
          <a:p>
            <a:pPr algn="ctr"/>
            <a:r>
              <a:rPr lang="en-US" sz="2667" dirty="0">
                <a:solidFill>
                  <a:srgbClr val="0070C0"/>
                </a:solidFill>
                <a:latin typeface="Century Gothic" panose="020B0502020202020204" pitchFamily="34" charset="0"/>
                <a:cs typeface="Raleway Regular"/>
              </a:rPr>
              <a:t>SERVICE LEVEL AGREEMENT</a:t>
            </a:r>
          </a:p>
        </p:txBody>
      </p:sp>
      <p:grpSp>
        <p:nvGrpSpPr>
          <p:cNvPr id="14" name="Group 13">
            <a:extLst>
              <a:ext uri="{FF2B5EF4-FFF2-40B4-BE49-F238E27FC236}">
                <a16:creationId xmlns:a16="http://schemas.microsoft.com/office/drawing/2014/main" id="{59740CCC-1BBD-441A-9D1C-8979F457C377}"/>
              </a:ext>
            </a:extLst>
          </p:cNvPr>
          <p:cNvGrpSpPr/>
          <p:nvPr/>
        </p:nvGrpSpPr>
        <p:grpSpPr>
          <a:xfrm>
            <a:off x="2674947" y="4542383"/>
            <a:ext cx="650875" cy="777875"/>
            <a:chOff x="5867400" y="1690688"/>
            <a:chExt cx="781050" cy="933450"/>
          </a:xfrm>
          <a:solidFill>
            <a:srgbClr val="0071B4"/>
          </a:solidFill>
          <a:effectLst>
            <a:outerShdw blurRad="25400" dist="38100" dir="2400000" algn="ctr" rotWithShape="0">
              <a:srgbClr val="000000">
                <a:alpha val="10000"/>
              </a:srgbClr>
            </a:outerShdw>
          </a:effectLst>
        </p:grpSpPr>
        <p:sp>
          <p:nvSpPr>
            <p:cNvPr id="15" name="Freeform 63">
              <a:extLst>
                <a:ext uri="{FF2B5EF4-FFF2-40B4-BE49-F238E27FC236}">
                  <a16:creationId xmlns:a16="http://schemas.microsoft.com/office/drawing/2014/main" id="{2D410B3A-A83A-4119-B948-FC9A758CF261}"/>
                </a:ext>
              </a:extLst>
            </p:cNvPr>
            <p:cNvSpPr>
              <a:spLocks noEditPoints="1"/>
            </p:cNvSpPr>
            <p:nvPr/>
          </p:nvSpPr>
          <p:spPr bwMode="auto">
            <a:xfrm>
              <a:off x="5867400" y="1846263"/>
              <a:ext cx="781050" cy="777875"/>
            </a:xfrm>
            <a:custGeom>
              <a:avLst/>
              <a:gdLst>
                <a:gd name="T0" fmla="*/ 70 w 80"/>
                <a:gd name="T1" fmla="*/ 13 h 80"/>
                <a:gd name="T2" fmla="*/ 74 w 80"/>
                <a:gd name="T3" fmla="*/ 9 h 80"/>
                <a:gd name="T4" fmla="*/ 75 w 80"/>
                <a:gd name="T5" fmla="*/ 9 h 80"/>
                <a:gd name="T6" fmla="*/ 76 w 80"/>
                <a:gd name="T7" fmla="*/ 10 h 80"/>
                <a:gd name="T8" fmla="*/ 77 w 80"/>
                <a:gd name="T9" fmla="*/ 9 h 80"/>
                <a:gd name="T10" fmla="*/ 77 w 80"/>
                <a:gd name="T11" fmla="*/ 7 h 80"/>
                <a:gd name="T12" fmla="*/ 73 w 80"/>
                <a:gd name="T13" fmla="*/ 3 h 80"/>
                <a:gd name="T14" fmla="*/ 71 w 80"/>
                <a:gd name="T15" fmla="*/ 3 h 80"/>
                <a:gd name="T16" fmla="*/ 71 w 80"/>
                <a:gd name="T17" fmla="*/ 5 h 80"/>
                <a:gd name="T18" fmla="*/ 71 w 80"/>
                <a:gd name="T19" fmla="*/ 6 h 80"/>
                <a:gd name="T20" fmla="*/ 67 w 80"/>
                <a:gd name="T21" fmla="*/ 10 h 80"/>
                <a:gd name="T22" fmla="*/ 40 w 80"/>
                <a:gd name="T23" fmla="*/ 0 h 80"/>
                <a:gd name="T24" fmla="*/ 0 w 80"/>
                <a:gd name="T25" fmla="*/ 40 h 80"/>
                <a:gd name="T26" fmla="*/ 40 w 80"/>
                <a:gd name="T27" fmla="*/ 80 h 80"/>
                <a:gd name="T28" fmla="*/ 80 w 80"/>
                <a:gd name="T29" fmla="*/ 40 h 80"/>
                <a:gd name="T30" fmla="*/ 70 w 80"/>
                <a:gd name="T31" fmla="*/ 13 h 80"/>
                <a:gd name="T32" fmla="*/ 41 w 80"/>
                <a:gd name="T33" fmla="*/ 41 h 80"/>
                <a:gd name="T34" fmla="*/ 40 w 80"/>
                <a:gd name="T35" fmla="*/ 42 h 80"/>
                <a:gd name="T36" fmla="*/ 39 w 80"/>
                <a:gd name="T37" fmla="*/ 41 h 80"/>
                <a:gd name="T38" fmla="*/ 21 w 80"/>
                <a:gd name="T39" fmla="*/ 23 h 80"/>
                <a:gd name="T40" fmla="*/ 21 w 80"/>
                <a:gd name="T41" fmla="*/ 21 h 80"/>
                <a:gd name="T42" fmla="*/ 23 w 80"/>
                <a:gd name="T43" fmla="*/ 21 h 80"/>
                <a:gd name="T44" fmla="*/ 41 w 80"/>
                <a:gd name="T45" fmla="*/ 39 h 80"/>
                <a:gd name="T46" fmla="*/ 41 w 80"/>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80">
                  <a:moveTo>
                    <a:pt x="70" y="13"/>
                  </a:moveTo>
                  <a:cubicBezTo>
                    <a:pt x="74" y="9"/>
                    <a:pt x="74" y="9"/>
                    <a:pt x="74" y="9"/>
                  </a:cubicBezTo>
                  <a:cubicBezTo>
                    <a:pt x="75" y="9"/>
                    <a:pt x="75" y="9"/>
                    <a:pt x="75" y="9"/>
                  </a:cubicBezTo>
                  <a:cubicBezTo>
                    <a:pt x="75" y="10"/>
                    <a:pt x="75" y="10"/>
                    <a:pt x="76" y="10"/>
                  </a:cubicBezTo>
                  <a:cubicBezTo>
                    <a:pt x="77" y="10"/>
                    <a:pt x="77" y="10"/>
                    <a:pt x="77" y="9"/>
                  </a:cubicBezTo>
                  <a:cubicBezTo>
                    <a:pt x="78" y="9"/>
                    <a:pt x="78" y="7"/>
                    <a:pt x="77" y="7"/>
                  </a:cubicBezTo>
                  <a:cubicBezTo>
                    <a:pt x="73" y="3"/>
                    <a:pt x="73" y="3"/>
                    <a:pt x="73" y="3"/>
                  </a:cubicBezTo>
                  <a:cubicBezTo>
                    <a:pt x="73" y="2"/>
                    <a:pt x="71" y="2"/>
                    <a:pt x="71" y="3"/>
                  </a:cubicBezTo>
                  <a:cubicBezTo>
                    <a:pt x="70" y="3"/>
                    <a:pt x="70" y="5"/>
                    <a:pt x="71" y="5"/>
                  </a:cubicBezTo>
                  <a:cubicBezTo>
                    <a:pt x="71" y="6"/>
                    <a:pt x="71" y="6"/>
                    <a:pt x="71" y="6"/>
                  </a:cubicBezTo>
                  <a:cubicBezTo>
                    <a:pt x="67" y="10"/>
                    <a:pt x="67" y="10"/>
                    <a:pt x="67" y="10"/>
                  </a:cubicBezTo>
                  <a:cubicBezTo>
                    <a:pt x="60" y="4"/>
                    <a:pt x="50" y="0"/>
                    <a:pt x="40" y="0"/>
                  </a:cubicBezTo>
                  <a:cubicBezTo>
                    <a:pt x="18" y="0"/>
                    <a:pt x="0" y="18"/>
                    <a:pt x="0" y="40"/>
                  </a:cubicBezTo>
                  <a:cubicBezTo>
                    <a:pt x="0" y="62"/>
                    <a:pt x="18" y="80"/>
                    <a:pt x="40" y="80"/>
                  </a:cubicBezTo>
                  <a:cubicBezTo>
                    <a:pt x="62" y="80"/>
                    <a:pt x="80" y="62"/>
                    <a:pt x="80" y="40"/>
                  </a:cubicBezTo>
                  <a:cubicBezTo>
                    <a:pt x="80" y="30"/>
                    <a:pt x="76" y="20"/>
                    <a:pt x="70" y="13"/>
                  </a:cubicBezTo>
                  <a:close/>
                  <a:moveTo>
                    <a:pt x="41" y="41"/>
                  </a:moveTo>
                  <a:cubicBezTo>
                    <a:pt x="41" y="42"/>
                    <a:pt x="41" y="42"/>
                    <a:pt x="40" y="42"/>
                  </a:cubicBezTo>
                  <a:cubicBezTo>
                    <a:pt x="39" y="42"/>
                    <a:pt x="39" y="42"/>
                    <a:pt x="39" y="41"/>
                  </a:cubicBezTo>
                  <a:cubicBezTo>
                    <a:pt x="21" y="23"/>
                    <a:pt x="21" y="23"/>
                    <a:pt x="21" y="23"/>
                  </a:cubicBezTo>
                  <a:cubicBezTo>
                    <a:pt x="20" y="23"/>
                    <a:pt x="20" y="21"/>
                    <a:pt x="21" y="21"/>
                  </a:cubicBezTo>
                  <a:cubicBezTo>
                    <a:pt x="21" y="20"/>
                    <a:pt x="23" y="20"/>
                    <a:pt x="23" y="21"/>
                  </a:cubicBezTo>
                  <a:cubicBezTo>
                    <a:pt x="41" y="39"/>
                    <a:pt x="41" y="39"/>
                    <a:pt x="41" y="39"/>
                  </a:cubicBezTo>
                  <a:cubicBezTo>
                    <a:pt x="42" y="39"/>
                    <a:pt x="42" y="41"/>
                    <a:pt x="4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dirty="0">
                <a:solidFill>
                  <a:prstClr val="black"/>
                </a:solidFill>
                <a:latin typeface="Calibri"/>
              </a:endParaRPr>
            </a:p>
          </p:txBody>
        </p:sp>
        <p:sp>
          <p:nvSpPr>
            <p:cNvPr id="18" name="Freeform 64">
              <a:extLst>
                <a:ext uri="{FF2B5EF4-FFF2-40B4-BE49-F238E27FC236}">
                  <a16:creationId xmlns:a16="http://schemas.microsoft.com/office/drawing/2014/main" id="{653B3C5B-5C13-4EBB-80E2-CA3A3AABFF47}"/>
                </a:ext>
              </a:extLst>
            </p:cNvPr>
            <p:cNvSpPr>
              <a:spLocks/>
            </p:cNvSpPr>
            <p:nvPr/>
          </p:nvSpPr>
          <p:spPr bwMode="auto">
            <a:xfrm>
              <a:off x="6121400" y="1690688"/>
              <a:ext cx="273050" cy="136525"/>
            </a:xfrm>
            <a:custGeom>
              <a:avLst/>
              <a:gdLst>
                <a:gd name="T0" fmla="*/ 2 w 28"/>
                <a:gd name="T1" fmla="*/ 4 h 14"/>
                <a:gd name="T2" fmla="*/ 8 w 28"/>
                <a:gd name="T3" fmla="*/ 4 h 14"/>
                <a:gd name="T4" fmla="*/ 8 w 28"/>
                <a:gd name="T5" fmla="*/ 12 h 14"/>
                <a:gd name="T6" fmla="*/ 10 w 28"/>
                <a:gd name="T7" fmla="*/ 14 h 14"/>
                <a:gd name="T8" fmla="*/ 18 w 28"/>
                <a:gd name="T9" fmla="*/ 14 h 14"/>
                <a:gd name="T10" fmla="*/ 20 w 28"/>
                <a:gd name="T11" fmla="*/ 12 h 14"/>
                <a:gd name="T12" fmla="*/ 20 w 28"/>
                <a:gd name="T13" fmla="*/ 4 h 14"/>
                <a:gd name="T14" fmla="*/ 26 w 28"/>
                <a:gd name="T15" fmla="*/ 4 h 14"/>
                <a:gd name="T16" fmla="*/ 28 w 28"/>
                <a:gd name="T17" fmla="*/ 2 h 14"/>
                <a:gd name="T18" fmla="*/ 26 w 28"/>
                <a:gd name="T19" fmla="*/ 0 h 14"/>
                <a:gd name="T20" fmla="*/ 18 w 28"/>
                <a:gd name="T21" fmla="*/ 0 h 14"/>
                <a:gd name="T22" fmla="*/ 10 w 28"/>
                <a:gd name="T23" fmla="*/ 0 h 14"/>
                <a:gd name="T24" fmla="*/ 2 w 28"/>
                <a:gd name="T25" fmla="*/ 0 h 14"/>
                <a:gd name="T26" fmla="*/ 0 w 28"/>
                <a:gd name="T27" fmla="*/ 2 h 14"/>
                <a:gd name="T28" fmla="*/ 2 w 28"/>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4">
                  <a:moveTo>
                    <a:pt x="2" y="4"/>
                  </a:moveTo>
                  <a:cubicBezTo>
                    <a:pt x="8" y="4"/>
                    <a:pt x="8" y="4"/>
                    <a:pt x="8" y="4"/>
                  </a:cubicBezTo>
                  <a:cubicBezTo>
                    <a:pt x="8" y="12"/>
                    <a:pt x="8" y="12"/>
                    <a:pt x="8" y="12"/>
                  </a:cubicBezTo>
                  <a:cubicBezTo>
                    <a:pt x="8" y="13"/>
                    <a:pt x="9" y="14"/>
                    <a:pt x="10" y="14"/>
                  </a:cubicBezTo>
                  <a:cubicBezTo>
                    <a:pt x="18" y="14"/>
                    <a:pt x="18" y="14"/>
                    <a:pt x="18" y="14"/>
                  </a:cubicBezTo>
                  <a:cubicBezTo>
                    <a:pt x="19" y="14"/>
                    <a:pt x="20" y="13"/>
                    <a:pt x="20" y="12"/>
                  </a:cubicBezTo>
                  <a:cubicBezTo>
                    <a:pt x="20" y="4"/>
                    <a:pt x="20" y="4"/>
                    <a:pt x="20" y="4"/>
                  </a:cubicBezTo>
                  <a:cubicBezTo>
                    <a:pt x="26" y="4"/>
                    <a:pt x="26" y="4"/>
                    <a:pt x="26" y="4"/>
                  </a:cubicBezTo>
                  <a:cubicBezTo>
                    <a:pt x="27" y="4"/>
                    <a:pt x="28" y="3"/>
                    <a:pt x="28" y="2"/>
                  </a:cubicBezTo>
                  <a:cubicBezTo>
                    <a:pt x="28" y="1"/>
                    <a:pt x="27" y="0"/>
                    <a:pt x="26" y="0"/>
                  </a:cubicBezTo>
                  <a:cubicBezTo>
                    <a:pt x="18" y="0"/>
                    <a:pt x="18" y="0"/>
                    <a:pt x="18" y="0"/>
                  </a:cubicBezTo>
                  <a:cubicBezTo>
                    <a:pt x="10" y="0"/>
                    <a:pt x="10" y="0"/>
                    <a:pt x="10"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endParaRPr lang="en-US" sz="1500">
                <a:solidFill>
                  <a:prstClr val="black"/>
                </a:solidFill>
                <a:latin typeface="Calibri"/>
              </a:endParaRPr>
            </a:p>
          </p:txBody>
        </p:sp>
      </p:grpSp>
      <p:sp>
        <p:nvSpPr>
          <p:cNvPr id="24" name="TextBox 23">
            <a:extLst>
              <a:ext uri="{FF2B5EF4-FFF2-40B4-BE49-F238E27FC236}">
                <a16:creationId xmlns:a16="http://schemas.microsoft.com/office/drawing/2014/main" id="{27F59C1F-EFBF-4935-B2E1-5E4DD54400F6}"/>
              </a:ext>
            </a:extLst>
          </p:cNvPr>
          <p:cNvSpPr txBox="1"/>
          <p:nvPr/>
        </p:nvSpPr>
        <p:spPr>
          <a:xfrm>
            <a:off x="1640631" y="1815381"/>
            <a:ext cx="2916339" cy="1118319"/>
          </a:xfrm>
          <a:prstGeom prst="rect">
            <a:avLst/>
          </a:prstGeom>
          <a:solidFill>
            <a:schemeClr val="bg1">
              <a:lumMod val="85000"/>
            </a:schemeClr>
          </a:solidFill>
        </p:spPr>
        <p:txBody>
          <a:bodyPr wrap="square" rtlCol="0">
            <a:spAutoFit/>
          </a:bodyPr>
          <a:lstStyle/>
          <a:p>
            <a:pPr algn="ctr"/>
            <a:r>
              <a:rPr lang="en-US" sz="4000" b="1" dirty="0">
                <a:solidFill>
                  <a:srgbClr val="0070C0"/>
                </a:solidFill>
                <a:latin typeface="Century Gothic" panose="020B0502020202020204" pitchFamily="34" charset="0"/>
                <a:cs typeface="Raleway Regular"/>
              </a:rPr>
              <a:t>99.995%</a:t>
            </a:r>
          </a:p>
          <a:p>
            <a:pPr algn="ctr"/>
            <a:r>
              <a:rPr lang="en-US" sz="2667" dirty="0">
                <a:solidFill>
                  <a:srgbClr val="0070C0"/>
                </a:solidFill>
                <a:latin typeface="Century Gothic" panose="020B0502020202020204" pitchFamily="34" charset="0"/>
                <a:cs typeface="Raleway Regular"/>
              </a:rPr>
              <a:t> </a:t>
            </a:r>
            <a:r>
              <a:rPr lang="en-US" sz="2000" dirty="0">
                <a:solidFill>
                  <a:srgbClr val="0070C0"/>
                </a:solidFill>
                <a:latin typeface="Century Gothic" panose="020B0502020202020204" pitchFamily="34" charset="0"/>
                <a:cs typeface="Raleway Regular"/>
              </a:rPr>
              <a:t>Azure SQL Database</a:t>
            </a:r>
          </a:p>
        </p:txBody>
      </p:sp>
      <p:sp>
        <p:nvSpPr>
          <p:cNvPr id="25" name="TextBox 24">
            <a:extLst>
              <a:ext uri="{FF2B5EF4-FFF2-40B4-BE49-F238E27FC236}">
                <a16:creationId xmlns:a16="http://schemas.microsoft.com/office/drawing/2014/main" id="{6F75FF5D-3612-4B2E-820B-76C94E7DCE70}"/>
              </a:ext>
            </a:extLst>
          </p:cNvPr>
          <p:cNvSpPr txBox="1"/>
          <p:nvPr/>
        </p:nvSpPr>
        <p:spPr>
          <a:xfrm>
            <a:off x="5918200" y="2136785"/>
            <a:ext cx="2648465" cy="1118319"/>
          </a:xfrm>
          <a:prstGeom prst="rect">
            <a:avLst/>
          </a:prstGeom>
          <a:solidFill>
            <a:schemeClr val="bg1">
              <a:lumMod val="85000"/>
            </a:schemeClr>
          </a:solidFill>
        </p:spPr>
        <p:txBody>
          <a:bodyPr wrap="square" rtlCol="0">
            <a:spAutoFit/>
          </a:bodyPr>
          <a:lstStyle/>
          <a:p>
            <a:pPr algn="ctr"/>
            <a:r>
              <a:rPr lang="en-US" sz="4000" b="1" dirty="0">
                <a:solidFill>
                  <a:srgbClr val="0070C0"/>
                </a:solidFill>
                <a:latin typeface="Century Gothic" panose="020B0502020202020204" pitchFamily="34" charset="0"/>
                <a:cs typeface="Raleway Regular"/>
              </a:rPr>
              <a:t>99.9%</a:t>
            </a:r>
            <a:r>
              <a:rPr lang="en-US" sz="4000" baseline="30000" dirty="0">
                <a:solidFill>
                  <a:srgbClr val="0070C0"/>
                </a:solidFill>
                <a:latin typeface="Century Gothic" panose="020B0502020202020204" pitchFamily="34" charset="0"/>
                <a:cs typeface="Raleway Regular"/>
              </a:rPr>
              <a:t>*</a:t>
            </a:r>
          </a:p>
          <a:p>
            <a:pPr algn="ctr"/>
            <a:r>
              <a:rPr lang="en-US" sz="2667" dirty="0">
                <a:solidFill>
                  <a:srgbClr val="0070C0"/>
                </a:solidFill>
                <a:latin typeface="Century Gothic" panose="020B0502020202020204" pitchFamily="34" charset="0"/>
                <a:cs typeface="Raleway Regular"/>
              </a:rPr>
              <a:t> </a:t>
            </a:r>
            <a:r>
              <a:rPr lang="en-US" sz="2000" spc="-125" dirty="0">
                <a:solidFill>
                  <a:srgbClr val="0070C0"/>
                </a:solidFill>
                <a:latin typeface="Century Gothic" panose="020B0502020202020204" pitchFamily="34" charset="0"/>
                <a:cs typeface="Raleway Regular"/>
              </a:rPr>
              <a:t>virtual machine-level</a:t>
            </a:r>
          </a:p>
        </p:txBody>
      </p:sp>
      <p:sp>
        <p:nvSpPr>
          <p:cNvPr id="5" name="TextBox 4">
            <a:extLst>
              <a:ext uri="{FF2B5EF4-FFF2-40B4-BE49-F238E27FC236}">
                <a16:creationId xmlns:a16="http://schemas.microsoft.com/office/drawing/2014/main" id="{B3F0E6BE-DC7E-3254-C780-B330BAAD29F9}"/>
              </a:ext>
            </a:extLst>
          </p:cNvPr>
          <p:cNvSpPr txBox="1"/>
          <p:nvPr/>
        </p:nvSpPr>
        <p:spPr>
          <a:xfrm>
            <a:off x="1307935" y="3163788"/>
            <a:ext cx="3999759" cy="1015663"/>
          </a:xfrm>
          <a:prstGeom prst="rect">
            <a:avLst/>
          </a:prstGeom>
          <a:solidFill>
            <a:schemeClr val="bg1">
              <a:lumMod val="85000"/>
            </a:schemeClr>
          </a:solidFill>
        </p:spPr>
        <p:txBody>
          <a:bodyPr wrap="square" rtlCol="0">
            <a:spAutoFit/>
          </a:bodyPr>
          <a:lstStyle/>
          <a:p>
            <a:pPr algn="ctr"/>
            <a:r>
              <a:rPr lang="en-US" sz="4000" b="1" dirty="0">
                <a:solidFill>
                  <a:srgbClr val="0070C0"/>
                </a:solidFill>
                <a:latin typeface="Century Gothic" panose="020B0502020202020204" pitchFamily="34" charset="0"/>
                <a:cs typeface="Raleway Regular"/>
              </a:rPr>
              <a:t>99.99%</a:t>
            </a:r>
          </a:p>
          <a:p>
            <a:pPr algn="ctr"/>
            <a:r>
              <a:rPr lang="en-US" sz="2000" dirty="0">
                <a:solidFill>
                  <a:srgbClr val="0070C0"/>
                </a:solidFill>
                <a:latin typeface="Century Gothic" panose="020B0502020202020204" pitchFamily="34" charset="0"/>
                <a:cs typeface="Raleway Regular"/>
              </a:rPr>
              <a:t> Azure SQL Managed Instance</a:t>
            </a:r>
          </a:p>
        </p:txBody>
      </p:sp>
    </p:spTree>
    <p:extLst>
      <p:ext uri="{BB962C8B-B14F-4D97-AF65-F5344CB8AC3E}">
        <p14:creationId xmlns:p14="http://schemas.microsoft.com/office/powerpoint/2010/main" val="30983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2F74F59-5745-3748-9528-09F5A7D559F9}"/>
              </a:ext>
            </a:extLst>
          </p:cNvPr>
          <p:cNvPicPr>
            <a:picLocks noChangeAspect="1"/>
          </p:cNvPicPr>
          <p:nvPr/>
        </p:nvPicPr>
        <p:blipFill>
          <a:blip r:embed="rId3">
            <a:lum bright="70000" contrast="-7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7324" y="2622769"/>
            <a:ext cx="1652574" cy="1652574"/>
          </a:xfrm>
          <a:prstGeom prst="rect">
            <a:avLst/>
          </a:prstGeom>
        </p:spPr>
      </p:pic>
      <p:pic>
        <p:nvPicPr>
          <p:cNvPr id="3" name="Graphic 2">
            <a:extLst>
              <a:ext uri="{FF2B5EF4-FFF2-40B4-BE49-F238E27FC236}">
                <a16:creationId xmlns:a16="http://schemas.microsoft.com/office/drawing/2014/main" id="{A98193A8-5344-3234-E747-2C4629A0B5D7}"/>
              </a:ext>
            </a:extLst>
          </p:cNvPr>
          <p:cNvPicPr>
            <a:picLocks noChangeAspect="1"/>
          </p:cNvPicPr>
          <p:nvPr/>
        </p:nvPicPr>
        <p:blipFill>
          <a:blip r:embed="rId5">
            <a:lum bright="70000" contrast="-70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37113" y="2622769"/>
            <a:ext cx="1650346" cy="1650346"/>
          </a:xfrm>
          <a:prstGeom prst="rect">
            <a:avLst/>
          </a:prstGeom>
        </p:spPr>
      </p:pic>
      <p:pic>
        <p:nvPicPr>
          <p:cNvPr id="4" name="Graphic 3">
            <a:extLst>
              <a:ext uri="{FF2B5EF4-FFF2-40B4-BE49-F238E27FC236}">
                <a16:creationId xmlns:a16="http://schemas.microsoft.com/office/drawing/2014/main" id="{656E8B22-DE25-6172-8216-BBF5992134AD}"/>
              </a:ext>
            </a:extLst>
          </p:cNvPr>
          <p:cNvPicPr>
            <a:picLocks noChangeAspect="1"/>
          </p:cNvPicPr>
          <p:nvPr/>
        </p:nvPicPr>
        <p:blipFill>
          <a:blip r:embed="rId7">
            <a:lum bright="70000" contrast="-7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341617" y="2622769"/>
            <a:ext cx="1580239" cy="1580239"/>
          </a:xfrm>
          <a:prstGeom prst="rect">
            <a:avLst/>
          </a:prstGeom>
        </p:spPr>
      </p:pic>
      <p:sp>
        <p:nvSpPr>
          <p:cNvPr id="16" name="Text Placeholder 2"/>
          <p:cNvSpPr txBox="1">
            <a:spLocks/>
          </p:cNvSpPr>
          <p:nvPr/>
        </p:nvSpPr>
        <p:spPr>
          <a:xfrm>
            <a:off x="1337113" y="1343451"/>
            <a:ext cx="3523376" cy="889959"/>
          </a:xfrm>
          <a:prstGeom prst="rect">
            <a:avLst/>
          </a:prstGeom>
          <a:solidFill>
            <a:schemeClr val="bg1">
              <a:lumMod val="85000"/>
              <a:alpha val="4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333" dirty="0">
                <a:solidFill>
                  <a:schemeClr val="bg1">
                    <a:lumMod val="95000"/>
                  </a:schemeClr>
                </a:solidFill>
                <a:latin typeface="Century Gothic" panose="020B0502020202020204" pitchFamily="34" charset="0"/>
                <a:cs typeface="Raleway Regular"/>
              </a:rPr>
              <a:t>Platform-as-a-Service </a:t>
            </a:r>
            <a:r>
              <a:rPr lang="en-US" sz="3000" b="1" spc="500" dirty="0">
                <a:solidFill>
                  <a:schemeClr val="bg1">
                    <a:lumMod val="95000"/>
                  </a:schemeClr>
                </a:solidFill>
                <a:latin typeface="Century Gothic" panose="020B0502020202020204" pitchFamily="34" charset="0"/>
                <a:cs typeface="Raleway Regular"/>
              </a:rPr>
              <a:t>PaaS</a:t>
            </a:r>
            <a:endParaRPr lang="en-US" sz="2333" b="1" spc="500" dirty="0">
              <a:solidFill>
                <a:schemeClr val="bg1">
                  <a:lumMod val="95000"/>
                </a:schemeClr>
              </a:solidFill>
              <a:latin typeface="Century Gothic" panose="020B0502020202020204" pitchFamily="34" charset="0"/>
              <a:cs typeface="Raleway Regular"/>
            </a:endParaRPr>
          </a:p>
        </p:txBody>
      </p:sp>
      <p:sp>
        <p:nvSpPr>
          <p:cNvPr id="17" name="Text Placeholder 2"/>
          <p:cNvSpPr txBox="1">
            <a:spLocks/>
          </p:cNvSpPr>
          <p:nvPr/>
        </p:nvSpPr>
        <p:spPr>
          <a:xfrm>
            <a:off x="5288099" y="1351607"/>
            <a:ext cx="3523376" cy="881803"/>
          </a:xfrm>
          <a:prstGeom prst="rect">
            <a:avLst/>
          </a:prstGeom>
          <a:solidFill>
            <a:schemeClr val="bg1">
              <a:lumMod val="85000"/>
              <a:alpha val="4000"/>
            </a:schemeClr>
          </a:solidFill>
        </p:spPr>
        <p:txBody>
          <a:bodyPr lIns="59443" tIns="29722" rIns="59443" bIns="29722"/>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dirty="0">
                <a:solidFill>
                  <a:schemeClr val="bg1">
                    <a:lumMod val="95000"/>
                  </a:schemeClr>
                </a:solidFill>
                <a:latin typeface="Century Gothic" panose="020B0502020202020204" pitchFamily="34" charset="0"/>
                <a:cs typeface="Raleway Regular"/>
              </a:rPr>
              <a:t>Infrastructure-as-a-Service</a:t>
            </a:r>
            <a:r>
              <a:rPr lang="en-US" sz="2333" dirty="0">
                <a:solidFill>
                  <a:schemeClr val="bg1">
                    <a:lumMod val="95000"/>
                  </a:schemeClr>
                </a:solidFill>
                <a:latin typeface="Century Gothic" panose="020B0502020202020204" pitchFamily="34" charset="0"/>
                <a:cs typeface="Raleway Regular"/>
              </a:rPr>
              <a:t> </a:t>
            </a:r>
            <a:r>
              <a:rPr lang="en-US" sz="3000" b="1" spc="500" dirty="0">
                <a:solidFill>
                  <a:schemeClr val="bg1">
                    <a:lumMod val="95000"/>
                  </a:schemeClr>
                </a:solidFill>
                <a:latin typeface="Century Gothic" panose="020B0502020202020204" pitchFamily="34" charset="0"/>
                <a:cs typeface="Raleway Regular"/>
              </a:rPr>
              <a:t>IaaS</a:t>
            </a:r>
          </a:p>
        </p:txBody>
      </p:sp>
      <p:sp>
        <p:nvSpPr>
          <p:cNvPr id="19" name="TextBox 18">
            <a:extLst>
              <a:ext uri="{FF2B5EF4-FFF2-40B4-BE49-F238E27FC236}">
                <a16:creationId xmlns:a16="http://schemas.microsoft.com/office/drawing/2014/main" id="{74971932-22BC-47D7-AE47-9680A2E95B5F}"/>
              </a:ext>
            </a:extLst>
          </p:cNvPr>
          <p:cNvSpPr txBox="1"/>
          <p:nvPr/>
        </p:nvSpPr>
        <p:spPr>
          <a:xfrm>
            <a:off x="1640631" y="2339198"/>
            <a:ext cx="2916339" cy="1169359"/>
          </a:xfrm>
          <a:prstGeom prst="rect">
            <a:avLst/>
          </a:prstGeom>
          <a:solidFill>
            <a:schemeClr val="bg1">
              <a:lumMod val="85000"/>
            </a:schemeClr>
          </a:solidFill>
        </p:spPr>
        <p:txBody>
          <a:bodyPr wrap="square" rtlCol="0">
            <a:spAutoFit/>
          </a:bodyPr>
          <a:lstStyle/>
          <a:p>
            <a:pPr algn="ctr"/>
            <a:r>
              <a:rPr lang="en-US" sz="2333" dirty="0">
                <a:solidFill>
                  <a:srgbClr val="0070C0"/>
                </a:solidFill>
                <a:latin typeface="Century Gothic" panose="020B0502020202020204" pitchFamily="34" charset="0"/>
                <a:cs typeface="Raleway Regular"/>
              </a:rPr>
              <a:t>new deployments</a:t>
            </a:r>
          </a:p>
          <a:p>
            <a:pPr algn="ctr"/>
            <a:r>
              <a:rPr lang="en-US" sz="2333" dirty="0">
                <a:solidFill>
                  <a:srgbClr val="0070C0"/>
                </a:solidFill>
                <a:latin typeface="Century Gothic" panose="020B0502020202020204" pitchFamily="34" charset="0"/>
                <a:cs typeface="Raleway Regular"/>
              </a:rPr>
              <a:t>SaaS-based design</a:t>
            </a:r>
          </a:p>
        </p:txBody>
      </p:sp>
      <p:sp>
        <p:nvSpPr>
          <p:cNvPr id="20" name="TextBox 19">
            <a:extLst>
              <a:ext uri="{FF2B5EF4-FFF2-40B4-BE49-F238E27FC236}">
                <a16:creationId xmlns:a16="http://schemas.microsoft.com/office/drawing/2014/main" id="{4E78B0E1-5493-45CF-8DAC-7DE418507DE1}"/>
              </a:ext>
            </a:extLst>
          </p:cNvPr>
          <p:cNvSpPr txBox="1"/>
          <p:nvPr/>
        </p:nvSpPr>
        <p:spPr>
          <a:xfrm>
            <a:off x="5591616" y="2394294"/>
            <a:ext cx="2916339" cy="759310"/>
          </a:xfrm>
          <a:prstGeom prst="rect">
            <a:avLst/>
          </a:prstGeom>
          <a:solidFill>
            <a:schemeClr val="bg1">
              <a:lumMod val="85000"/>
            </a:schemeClr>
          </a:solidFill>
        </p:spPr>
        <p:txBody>
          <a:bodyPr wrap="square" rtlCol="0">
            <a:spAutoFit/>
          </a:bodyPr>
          <a:lstStyle/>
          <a:p>
            <a:pPr algn="ctr"/>
            <a:r>
              <a:rPr lang="en-US" sz="2167" dirty="0">
                <a:solidFill>
                  <a:srgbClr val="0070C0"/>
                </a:solidFill>
                <a:latin typeface="Century Gothic" panose="020B0502020202020204" pitchFamily="34" charset="0"/>
                <a:cs typeface="Raleway Regular"/>
              </a:rPr>
              <a:t>require tight control</a:t>
            </a:r>
          </a:p>
          <a:p>
            <a:pPr algn="ctr"/>
            <a:r>
              <a:rPr lang="en-US" sz="2167" dirty="0">
                <a:solidFill>
                  <a:srgbClr val="0070C0"/>
                </a:solidFill>
                <a:latin typeface="Century Gothic" panose="020B0502020202020204" pitchFamily="34" charset="0"/>
                <a:cs typeface="Raleway Regular"/>
              </a:rPr>
              <a:t>use existing features</a:t>
            </a:r>
          </a:p>
        </p:txBody>
      </p:sp>
      <p:sp>
        <p:nvSpPr>
          <p:cNvPr id="21" name="TextBox 20">
            <a:extLst>
              <a:ext uri="{FF2B5EF4-FFF2-40B4-BE49-F238E27FC236}">
                <a16:creationId xmlns:a16="http://schemas.microsoft.com/office/drawing/2014/main" id="{20D3E6BD-6E93-476C-834C-21943A6B553F}"/>
              </a:ext>
            </a:extLst>
          </p:cNvPr>
          <p:cNvSpPr txBox="1"/>
          <p:nvPr/>
        </p:nvSpPr>
        <p:spPr>
          <a:xfrm>
            <a:off x="1270000" y="5053605"/>
            <a:ext cx="7620000" cy="656655"/>
          </a:xfrm>
          <a:prstGeom prst="rect">
            <a:avLst/>
          </a:prstGeom>
          <a:noFill/>
        </p:spPr>
        <p:txBody>
          <a:bodyPr wrap="square" rtlCol="0">
            <a:spAutoFit/>
          </a:bodyPr>
          <a:lstStyle/>
          <a:p>
            <a:pPr algn="ctr"/>
            <a:r>
              <a:rPr lang="en-US" sz="3667" dirty="0">
                <a:solidFill>
                  <a:srgbClr val="0070C0"/>
                </a:solidFill>
                <a:latin typeface="Century Gothic" panose="020B0502020202020204" pitchFamily="34" charset="0"/>
                <a:cs typeface="Raleway Regular"/>
              </a:rPr>
              <a:t>which one</a:t>
            </a:r>
          </a:p>
        </p:txBody>
      </p:sp>
      <p:sp>
        <p:nvSpPr>
          <p:cNvPr id="22" name="TextBox 21">
            <a:extLst>
              <a:ext uri="{FF2B5EF4-FFF2-40B4-BE49-F238E27FC236}">
                <a16:creationId xmlns:a16="http://schemas.microsoft.com/office/drawing/2014/main" id="{63661E34-86E7-4796-A495-63D63F5D99B7}"/>
              </a:ext>
            </a:extLst>
          </p:cNvPr>
          <p:cNvSpPr txBox="1"/>
          <p:nvPr/>
        </p:nvSpPr>
        <p:spPr>
          <a:xfrm>
            <a:off x="5630693" y="3849193"/>
            <a:ext cx="2413000" cy="2644250"/>
          </a:xfrm>
          <a:prstGeom prst="rect">
            <a:avLst/>
          </a:prstGeom>
          <a:noFill/>
        </p:spPr>
        <p:txBody>
          <a:bodyPr wrap="square" rtlCol="0">
            <a:spAutoFit/>
          </a:bodyPr>
          <a:lstStyle/>
          <a:p>
            <a:pPr algn="ctr"/>
            <a:r>
              <a:rPr lang="en-US" sz="16583" dirty="0">
                <a:solidFill>
                  <a:srgbClr val="0070C0"/>
                </a:solidFill>
                <a:latin typeface="ChunkFive Ex"/>
                <a:cs typeface="ChunkFive Ex"/>
              </a:rPr>
              <a:t>?</a:t>
            </a:r>
            <a:endParaRPr lang="en-US" sz="16583" b="1" spc="250" dirty="0">
              <a:solidFill>
                <a:srgbClr val="0070C0"/>
              </a:solidFill>
              <a:latin typeface="ChunkFive Ex"/>
              <a:cs typeface="ChunkFive Ex"/>
            </a:endParaRPr>
          </a:p>
        </p:txBody>
      </p:sp>
    </p:spTree>
    <p:extLst>
      <p:ext uri="{BB962C8B-B14F-4D97-AF65-F5344CB8AC3E}">
        <p14:creationId xmlns:p14="http://schemas.microsoft.com/office/powerpoint/2010/main" val="166871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8DA936-4B31-DCC2-BBFF-4FDA38DCAB57}"/>
              </a:ext>
            </a:extLst>
          </p:cNvPr>
          <p:cNvPicPr>
            <a:picLocks noChangeAspect="1"/>
          </p:cNvPicPr>
          <p:nvPr/>
        </p:nvPicPr>
        <p:blipFill rotWithShape="1">
          <a:blip r:embed="rId3"/>
          <a:srcRect r="1379"/>
          <a:stretch/>
        </p:blipFill>
        <p:spPr>
          <a:xfrm>
            <a:off x="2197100" y="145525"/>
            <a:ext cx="5765800" cy="3287018"/>
          </a:xfrm>
          <a:prstGeom prst="rect">
            <a:avLst/>
          </a:prstGeom>
        </p:spPr>
      </p:pic>
      <p:pic>
        <p:nvPicPr>
          <p:cNvPr id="7" name="Graphic 6">
            <a:extLst>
              <a:ext uri="{FF2B5EF4-FFF2-40B4-BE49-F238E27FC236}">
                <a16:creationId xmlns:a16="http://schemas.microsoft.com/office/drawing/2014/main" id="{3C63E7B5-8FA9-73CC-2A6E-35FCB7E6784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340644" y="3519209"/>
            <a:ext cx="1652574" cy="1652574"/>
          </a:xfrm>
          <a:prstGeom prst="rect">
            <a:avLst/>
          </a:prstGeom>
        </p:spPr>
      </p:pic>
      <p:pic>
        <p:nvPicPr>
          <p:cNvPr id="8" name="Graphic 7">
            <a:extLst>
              <a:ext uri="{FF2B5EF4-FFF2-40B4-BE49-F238E27FC236}">
                <a16:creationId xmlns:a16="http://schemas.microsoft.com/office/drawing/2014/main" id="{9258EECC-1B71-E581-C565-54D0B42A397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239117" y="3519209"/>
            <a:ext cx="1580239" cy="1580239"/>
          </a:xfrm>
          <a:prstGeom prst="rect">
            <a:avLst/>
          </a:prstGeom>
        </p:spPr>
      </p:pic>
      <p:sp>
        <p:nvSpPr>
          <p:cNvPr id="9" name="Rectangle 8">
            <a:extLst>
              <a:ext uri="{FF2B5EF4-FFF2-40B4-BE49-F238E27FC236}">
                <a16:creationId xmlns:a16="http://schemas.microsoft.com/office/drawing/2014/main" id="{C85BBBF9-2EA3-9AB8-5E0F-2B1A03DA245F}"/>
              </a:ext>
            </a:extLst>
          </p:cNvPr>
          <p:cNvSpPr/>
          <p:nvPr/>
        </p:nvSpPr>
        <p:spPr>
          <a:xfrm>
            <a:off x="5884959" y="5178746"/>
            <a:ext cx="2199568" cy="253146"/>
          </a:xfrm>
          <a:prstGeom prst="rect">
            <a:avLst/>
          </a:prstGeom>
        </p:spPr>
        <p:txBody>
          <a:bodyPr wrap="square" lIns="76200">
            <a:spAutoFit/>
          </a:bodyPr>
          <a:lstStyle/>
          <a:p>
            <a:pPr algn="ctr" defTabSz="761703" fontAlgn="base">
              <a:lnSpc>
                <a:spcPct val="95000"/>
              </a:lnSpc>
              <a:spcBef>
                <a:spcPct val="0"/>
              </a:spcBef>
              <a:spcAft>
                <a:spcPct val="0"/>
              </a:spcAft>
              <a:defRPr/>
            </a:pPr>
            <a:r>
              <a:rPr lang="en-US" sz="1100" kern="0" dirty="0">
                <a:solidFill>
                  <a:schemeClr val="tx1">
                    <a:lumMod val="95000"/>
                    <a:lumOff val="5000"/>
                  </a:schemeClr>
                </a:solidFill>
                <a:latin typeface="Raleway" panose="020B0503030101060003" pitchFamily="34" charset="0"/>
                <a:cs typeface="Segoe UI Semibold" panose="020B0502040204020203" pitchFamily="34" charset="0"/>
              </a:rPr>
              <a:t>Azure SQL Managed Instance</a:t>
            </a:r>
            <a:endParaRPr lang="en-US" sz="1200" kern="0" dirty="0">
              <a:solidFill>
                <a:schemeClr val="tx1">
                  <a:lumMod val="95000"/>
                  <a:lumOff val="5000"/>
                </a:schemeClr>
              </a:solidFill>
              <a:latin typeface="Raleway" panose="020B0503030101060003" pitchFamily="34" charset="0"/>
              <a:cs typeface="Segoe UI Semibold" panose="020B0502040204020203" pitchFamily="34" charset="0"/>
            </a:endParaRPr>
          </a:p>
        </p:txBody>
      </p:sp>
      <p:sp>
        <p:nvSpPr>
          <p:cNvPr id="10" name="Rectangle 9">
            <a:extLst>
              <a:ext uri="{FF2B5EF4-FFF2-40B4-BE49-F238E27FC236}">
                <a16:creationId xmlns:a16="http://schemas.microsoft.com/office/drawing/2014/main" id="{3CA16B35-8DA0-E10A-D39C-72F053C8D2DD}"/>
              </a:ext>
            </a:extLst>
          </p:cNvPr>
          <p:cNvSpPr/>
          <p:nvPr/>
        </p:nvSpPr>
        <p:spPr>
          <a:xfrm>
            <a:off x="1727200" y="5200904"/>
            <a:ext cx="2879461" cy="262957"/>
          </a:xfrm>
          <a:prstGeom prst="rect">
            <a:avLst/>
          </a:prstGeom>
        </p:spPr>
        <p:txBody>
          <a:bodyPr wrap="square" lIns="76200">
            <a:spAutoFit/>
          </a:bodyPr>
          <a:lstStyle/>
          <a:p>
            <a:pPr algn="ctr" defTabSz="761703" fontAlgn="base">
              <a:lnSpc>
                <a:spcPct val="95000"/>
              </a:lnSpc>
              <a:spcBef>
                <a:spcPct val="0"/>
              </a:spcBef>
              <a:spcAft>
                <a:spcPct val="0"/>
              </a:spcAft>
              <a:defRPr/>
            </a:pPr>
            <a:r>
              <a:rPr lang="en-US" sz="1100" kern="0" dirty="0">
                <a:solidFill>
                  <a:schemeClr val="tx1">
                    <a:lumMod val="95000"/>
                    <a:lumOff val="5000"/>
                  </a:schemeClr>
                </a:solidFill>
                <a:latin typeface="Raleway" panose="020B0503030101060003" pitchFamily="34" charset="0"/>
                <a:cs typeface="Segoe UI Semibold" panose="020B0502040204020203" pitchFamily="34" charset="0"/>
              </a:rPr>
              <a:t>SQL Server on Azure Virtual Machines</a:t>
            </a:r>
            <a:endParaRPr lang="en-US" sz="1200" kern="0" dirty="0">
              <a:solidFill>
                <a:schemeClr val="tx1">
                  <a:lumMod val="95000"/>
                  <a:lumOff val="5000"/>
                </a:schemeClr>
              </a:solidFill>
              <a:latin typeface="Raleway" panose="020B0503030101060003" pitchFamily="34" charset="0"/>
              <a:cs typeface="Segoe UI Semibold" panose="020B0502040204020203" pitchFamily="34" charset="0"/>
            </a:endParaRPr>
          </a:p>
        </p:txBody>
      </p:sp>
      <p:sp>
        <p:nvSpPr>
          <p:cNvPr id="11" name="TextBox 10">
            <a:extLst>
              <a:ext uri="{FF2B5EF4-FFF2-40B4-BE49-F238E27FC236}">
                <a16:creationId xmlns:a16="http://schemas.microsoft.com/office/drawing/2014/main" id="{3F250599-B696-F51E-9CDD-EEFAB4C8B3AF}"/>
              </a:ext>
            </a:extLst>
          </p:cNvPr>
          <p:cNvSpPr txBox="1"/>
          <p:nvPr/>
        </p:nvSpPr>
        <p:spPr>
          <a:xfrm>
            <a:off x="4648413" y="3883831"/>
            <a:ext cx="863173" cy="923330"/>
          </a:xfrm>
          <a:prstGeom prst="rect">
            <a:avLst/>
          </a:prstGeom>
          <a:noFill/>
        </p:spPr>
        <p:txBody>
          <a:bodyPr wrap="square" rtlCol="0">
            <a:spAutoFit/>
          </a:bodyPr>
          <a:lstStyle/>
          <a:p>
            <a:r>
              <a:rPr lang="en-US" sz="5400" dirty="0">
                <a:solidFill>
                  <a:schemeClr val="bg1">
                    <a:lumMod val="50000"/>
                  </a:schemeClr>
                </a:solidFill>
                <a:latin typeface="Raleway" panose="020B0503030101060003" pitchFamily="34" charset="0"/>
              </a:rPr>
              <a:t>or</a:t>
            </a:r>
          </a:p>
        </p:txBody>
      </p:sp>
      <p:sp>
        <p:nvSpPr>
          <p:cNvPr id="12" name="Rectangle 11">
            <a:extLst>
              <a:ext uri="{FF2B5EF4-FFF2-40B4-BE49-F238E27FC236}">
                <a16:creationId xmlns:a16="http://schemas.microsoft.com/office/drawing/2014/main" id="{1F3AF3FA-66DD-7160-8CA6-892B57C8B084}"/>
              </a:ext>
            </a:extLst>
          </p:cNvPr>
          <p:cNvSpPr/>
          <p:nvPr/>
        </p:nvSpPr>
        <p:spPr>
          <a:xfrm>
            <a:off x="5680544" y="5421299"/>
            <a:ext cx="2580568" cy="253146"/>
          </a:xfrm>
          <a:prstGeom prst="rect">
            <a:avLst/>
          </a:prstGeom>
          <a:solidFill>
            <a:schemeClr val="bg1">
              <a:lumMod val="95000"/>
            </a:schemeClr>
          </a:solidFill>
        </p:spPr>
        <p:txBody>
          <a:bodyPr wrap="square" lIns="76200">
            <a:spAutoFit/>
          </a:bodyPr>
          <a:lstStyle/>
          <a:p>
            <a:pPr algn="ctr" defTabSz="761703" fontAlgn="base">
              <a:lnSpc>
                <a:spcPct val="95000"/>
              </a:lnSpc>
              <a:spcBef>
                <a:spcPct val="0"/>
              </a:spcBef>
              <a:spcAft>
                <a:spcPct val="0"/>
              </a:spcAft>
              <a:defRPr/>
            </a:pPr>
            <a:r>
              <a:rPr lang="en-US" sz="1100" kern="0" dirty="0">
                <a:solidFill>
                  <a:schemeClr val="tx1">
                    <a:lumMod val="95000"/>
                    <a:lumOff val="5000"/>
                  </a:schemeClr>
                </a:solidFill>
                <a:latin typeface="Raleway" panose="020B0503030101060003" pitchFamily="34" charset="0"/>
                <a:cs typeface="Segoe UI Semibold" panose="020B0502040204020203" pitchFamily="34" charset="0"/>
              </a:rPr>
              <a:t>General Purpose vs Business Critical</a:t>
            </a:r>
            <a:endParaRPr lang="en-US" sz="1200" kern="0" dirty="0">
              <a:solidFill>
                <a:schemeClr val="tx1">
                  <a:lumMod val="95000"/>
                  <a:lumOff val="5000"/>
                </a:schemeClr>
              </a:solidFill>
              <a:latin typeface="Raleway" panose="020B0503030101060003" pitchFamily="34" charset="0"/>
              <a:cs typeface="Segoe UI Semibold" panose="020B0502040204020203" pitchFamily="34" charset="0"/>
            </a:endParaRPr>
          </a:p>
        </p:txBody>
      </p:sp>
      <p:sp>
        <p:nvSpPr>
          <p:cNvPr id="13" name="Rectangle 12">
            <a:extLst>
              <a:ext uri="{FF2B5EF4-FFF2-40B4-BE49-F238E27FC236}">
                <a16:creationId xmlns:a16="http://schemas.microsoft.com/office/drawing/2014/main" id="{32E65D7A-B0CE-BEFE-948B-A3687EB48270}"/>
              </a:ext>
            </a:extLst>
          </p:cNvPr>
          <p:cNvSpPr/>
          <p:nvPr/>
        </p:nvSpPr>
        <p:spPr>
          <a:xfrm>
            <a:off x="2711893" y="5435421"/>
            <a:ext cx="904168" cy="253146"/>
          </a:xfrm>
          <a:prstGeom prst="rect">
            <a:avLst/>
          </a:prstGeom>
          <a:solidFill>
            <a:schemeClr val="bg1">
              <a:lumMod val="95000"/>
            </a:schemeClr>
          </a:solidFill>
        </p:spPr>
        <p:txBody>
          <a:bodyPr wrap="square" lIns="76200">
            <a:spAutoFit/>
          </a:bodyPr>
          <a:lstStyle/>
          <a:p>
            <a:pPr algn="ctr" defTabSz="761703" fontAlgn="base">
              <a:lnSpc>
                <a:spcPct val="95000"/>
              </a:lnSpc>
              <a:spcBef>
                <a:spcPct val="0"/>
              </a:spcBef>
              <a:spcAft>
                <a:spcPct val="0"/>
              </a:spcAft>
              <a:defRPr/>
            </a:pPr>
            <a:r>
              <a:rPr lang="en-US" sz="1100" kern="0" dirty="0">
                <a:solidFill>
                  <a:schemeClr val="tx1">
                    <a:lumMod val="95000"/>
                    <a:lumOff val="5000"/>
                  </a:schemeClr>
                </a:solidFill>
                <a:latin typeface="Raleway" panose="020B0503030101060003" pitchFamily="34" charset="0"/>
                <a:cs typeface="Segoe UI Semibold" panose="020B0502040204020203" pitchFamily="34" charset="0"/>
              </a:rPr>
              <a:t>VM sizes</a:t>
            </a:r>
            <a:endParaRPr lang="en-US" sz="1200" kern="0" dirty="0">
              <a:solidFill>
                <a:schemeClr val="tx1">
                  <a:lumMod val="95000"/>
                  <a:lumOff val="5000"/>
                </a:schemeClr>
              </a:solidFill>
              <a:latin typeface="Raleway" panose="020B0503030101060003" pitchFamily="34" charset="0"/>
              <a:cs typeface="Segoe UI Semibold" panose="020B0502040204020203" pitchFamily="34" charset="0"/>
            </a:endParaRPr>
          </a:p>
        </p:txBody>
      </p:sp>
    </p:spTree>
    <p:extLst>
      <p:ext uri="{BB962C8B-B14F-4D97-AF65-F5344CB8AC3E}">
        <p14:creationId xmlns:p14="http://schemas.microsoft.com/office/powerpoint/2010/main" val="242715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zrzut ekranu, tekst">
            <a:extLst>
              <a:ext uri="{FF2B5EF4-FFF2-40B4-BE49-F238E27FC236}">
                <a16:creationId xmlns:a16="http://schemas.microsoft.com/office/drawing/2014/main" id="{3FDCA24E-C8F0-7967-D443-C7B5AB334679}"/>
              </a:ext>
            </a:extLst>
          </p:cNvPr>
          <p:cNvPicPr>
            <a:picLocks noChangeAspect="1"/>
          </p:cNvPicPr>
          <p:nvPr/>
        </p:nvPicPr>
        <p:blipFill>
          <a:blip r:embed="rId2">
            <a:extLst>
              <a:ext uri="{28A0092B-C50C-407E-A947-70E740481C1C}">
                <a14:useLocalDpi xmlns:a14="http://schemas.microsoft.com/office/drawing/2010/main" val="0"/>
              </a:ext>
            </a:extLst>
          </a:blip>
          <a:srcRect t="4358" b="18176"/>
          <a:stretch/>
        </p:blipFill>
        <p:spPr>
          <a:xfrm>
            <a:off x="226168" y="0"/>
            <a:ext cx="9809264" cy="5080001"/>
          </a:xfrm>
          <a:prstGeom prst="rect">
            <a:avLst/>
          </a:prstGeom>
        </p:spPr>
      </p:pic>
    </p:spTree>
    <p:extLst>
      <p:ext uri="{BB962C8B-B14F-4D97-AF65-F5344CB8AC3E}">
        <p14:creationId xmlns:p14="http://schemas.microsoft.com/office/powerpoint/2010/main" val="3183648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386" y="780554"/>
            <a:ext cx="764381" cy="890588"/>
          </a:xfrm>
          <a:prstGeom prst="rect">
            <a:avLst/>
          </a:prstGeom>
          <a:ln/>
        </p:spPr>
        <p:style>
          <a:lnRef idx="1">
            <a:schemeClr val="dk1"/>
          </a:lnRef>
          <a:fillRef idx="2">
            <a:schemeClr val="dk1"/>
          </a:fillRef>
          <a:effectRef idx="1">
            <a:schemeClr val="dk1"/>
          </a:effectRef>
          <a:fontRef idx="minor">
            <a:schemeClr val="dk1"/>
          </a:fontRef>
        </p:style>
      </p:pic>
      <p:pic>
        <p:nvPicPr>
          <p:cNvPr id="8" name="Picture 7" descr="416527996_da402f298e_b.jpg"/>
          <p:cNvPicPr>
            <a:picLocks noChangeAspect="1"/>
          </p:cNvPicPr>
          <p:nvPr/>
        </p:nvPicPr>
        <p:blipFill>
          <a:blip r:embed="rId3">
            <a:lum bright="1000"/>
          </a:blip>
          <a:stretch>
            <a:fillRect/>
          </a:stretch>
        </p:blipFill>
        <p:spPr>
          <a:xfrm>
            <a:off x="480632" y="3291344"/>
            <a:ext cx="780288" cy="585216"/>
          </a:xfrm>
          <a:prstGeom prst="rect">
            <a:avLst/>
          </a:prstGeom>
        </p:spPr>
        <p:style>
          <a:lnRef idx="1">
            <a:schemeClr val="dk1"/>
          </a:lnRef>
          <a:fillRef idx="2">
            <a:schemeClr val="dk1"/>
          </a:fillRef>
          <a:effectRef idx="1">
            <a:schemeClr val="dk1"/>
          </a:effectRef>
          <a:fontRef idx="minor">
            <a:schemeClr val="dk1"/>
          </a:fontRef>
        </p:style>
      </p:pic>
      <p:pic>
        <p:nvPicPr>
          <p:cNvPr id="1027" name="Picture 3"/>
          <p:cNvPicPr>
            <a:picLocks noChangeAspect="1" noChangeArrowheads="1"/>
          </p:cNvPicPr>
          <p:nvPr/>
        </p:nvPicPr>
        <p:blipFill>
          <a:blip r:embed="rId4">
            <a:clrChange>
              <a:clrFrom>
                <a:srgbClr val="306B33"/>
              </a:clrFrom>
              <a:clrTo>
                <a:srgbClr val="306B33">
                  <a:alpha val="0"/>
                </a:srgbClr>
              </a:clrTo>
            </a:clrChange>
            <a:extLst>
              <a:ext uri="{28A0092B-C50C-407E-A947-70E740481C1C}">
                <a14:useLocalDpi xmlns:a14="http://schemas.microsoft.com/office/drawing/2010/main" val="0"/>
              </a:ext>
            </a:extLst>
          </a:blip>
          <a:srcRect/>
          <a:stretch>
            <a:fillRect/>
          </a:stretch>
        </p:blipFill>
        <p:spPr bwMode="auto">
          <a:xfrm>
            <a:off x="464280" y="2062025"/>
            <a:ext cx="909542" cy="666655"/>
          </a:xfrm>
          <a:prstGeom prst="rect">
            <a:avLst/>
          </a:prstGeom>
          <a:ln/>
        </p:spPr>
        <p:style>
          <a:lnRef idx="1">
            <a:schemeClr val="dk1"/>
          </a:lnRef>
          <a:fillRef idx="2">
            <a:schemeClr val="dk1"/>
          </a:fillRef>
          <a:effectRef idx="1">
            <a:schemeClr val="dk1"/>
          </a:effectRef>
          <a:fontRef idx="minor">
            <a:schemeClr val="dk1"/>
          </a:fontRef>
        </p:style>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384" y="4301606"/>
            <a:ext cx="736092" cy="1112901"/>
          </a:xfrm>
          <a:prstGeom prst="rect">
            <a:avLst/>
          </a:prstGeom>
          <a:ln/>
        </p:spPr>
        <p:style>
          <a:lnRef idx="1">
            <a:schemeClr val="dk1"/>
          </a:lnRef>
          <a:fillRef idx="2">
            <a:schemeClr val="dk1"/>
          </a:fillRef>
          <a:effectRef idx="1">
            <a:schemeClr val="dk1"/>
          </a:effectRef>
          <a:fontRef idx="minor">
            <a:schemeClr val="dk1"/>
          </a:fontRef>
        </p:style>
      </p:pic>
      <p:sp>
        <p:nvSpPr>
          <p:cNvPr id="17" name="TextBox 16"/>
          <p:cNvSpPr txBox="1"/>
          <p:nvPr/>
        </p:nvSpPr>
        <p:spPr>
          <a:xfrm>
            <a:off x="1540780" y="1943101"/>
            <a:ext cx="5046995" cy="923330"/>
          </a:xfrm>
          <a:prstGeom prst="rect">
            <a:avLst/>
          </a:prstGeom>
          <a:noFill/>
        </p:spPr>
        <p:txBody>
          <a:bodyPr wrap="square" rtlCol="0">
            <a:spAutoFit/>
          </a:bodyPr>
          <a:lstStyle/>
          <a:p>
            <a:r>
              <a:rPr lang="en-US" sz="5400" dirty="0">
                <a:solidFill>
                  <a:schemeClr val="bg1">
                    <a:lumMod val="50000"/>
                  </a:schemeClr>
                </a:solidFill>
                <a:latin typeface="Raleway" panose="020B0503030101060003" pitchFamily="34" charset="0"/>
              </a:rPr>
              <a:t>Strategy</a:t>
            </a:r>
          </a:p>
        </p:txBody>
      </p:sp>
      <p:sp>
        <p:nvSpPr>
          <p:cNvPr id="18" name="TextBox 17"/>
          <p:cNvSpPr txBox="1"/>
          <p:nvPr/>
        </p:nvSpPr>
        <p:spPr>
          <a:xfrm>
            <a:off x="1522985" y="3162301"/>
            <a:ext cx="7114030" cy="923330"/>
          </a:xfrm>
          <a:prstGeom prst="rect">
            <a:avLst/>
          </a:prstGeom>
          <a:noFill/>
        </p:spPr>
        <p:txBody>
          <a:bodyPr wrap="square" rtlCol="0">
            <a:spAutoFit/>
          </a:bodyPr>
          <a:lstStyle/>
          <a:p>
            <a:r>
              <a:rPr lang="en-US" sz="5400" dirty="0">
                <a:solidFill>
                  <a:schemeClr val="bg1">
                    <a:lumMod val="50000"/>
                  </a:schemeClr>
                </a:solidFill>
                <a:latin typeface="Raleway" panose="020B0503030101060003" pitchFamily="34" charset="0"/>
              </a:rPr>
              <a:t>Backup/Rollback</a:t>
            </a:r>
          </a:p>
        </p:txBody>
      </p:sp>
      <p:sp>
        <p:nvSpPr>
          <p:cNvPr id="19" name="TextBox 18"/>
          <p:cNvSpPr txBox="1"/>
          <p:nvPr/>
        </p:nvSpPr>
        <p:spPr>
          <a:xfrm>
            <a:off x="1522985" y="4381501"/>
            <a:ext cx="5046995" cy="923330"/>
          </a:xfrm>
          <a:prstGeom prst="rect">
            <a:avLst/>
          </a:prstGeom>
          <a:noFill/>
        </p:spPr>
        <p:txBody>
          <a:bodyPr wrap="square" rtlCol="0">
            <a:spAutoFit/>
          </a:bodyPr>
          <a:lstStyle/>
          <a:p>
            <a:r>
              <a:rPr lang="en-US" sz="5400" dirty="0">
                <a:solidFill>
                  <a:schemeClr val="bg1">
                    <a:lumMod val="50000"/>
                  </a:schemeClr>
                </a:solidFill>
                <a:latin typeface="Raleway" panose="020B0503030101060003" pitchFamily="34" charset="0"/>
              </a:rPr>
              <a:t>Testing</a:t>
            </a:r>
          </a:p>
        </p:txBody>
      </p:sp>
      <p:sp>
        <p:nvSpPr>
          <p:cNvPr id="20" name="TextBox 19"/>
          <p:cNvSpPr txBox="1"/>
          <p:nvPr/>
        </p:nvSpPr>
        <p:spPr>
          <a:xfrm>
            <a:off x="1492998" y="723900"/>
            <a:ext cx="6787402" cy="923330"/>
          </a:xfrm>
          <a:prstGeom prst="rect">
            <a:avLst/>
          </a:prstGeom>
          <a:noFill/>
        </p:spPr>
        <p:txBody>
          <a:bodyPr wrap="square" rtlCol="0">
            <a:spAutoFit/>
          </a:bodyPr>
          <a:lstStyle/>
          <a:p>
            <a:r>
              <a:rPr lang="en-US" sz="5400" dirty="0">
                <a:solidFill>
                  <a:schemeClr val="bg1">
                    <a:lumMod val="50000"/>
                  </a:schemeClr>
                </a:solidFill>
                <a:latin typeface="Raleway" panose="020B0503030101060003" pitchFamily="34" charset="0"/>
              </a:rPr>
              <a:t>Documentation</a:t>
            </a:r>
          </a:p>
        </p:txBody>
      </p:sp>
    </p:spTree>
    <p:extLst>
      <p:ext uri="{BB962C8B-B14F-4D97-AF65-F5344CB8AC3E}">
        <p14:creationId xmlns:p14="http://schemas.microsoft.com/office/powerpoint/2010/main" val="7635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965200" y="3390900"/>
            <a:ext cx="830580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65200" y="3162300"/>
            <a:ext cx="0" cy="4572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271000" y="3162300"/>
            <a:ext cx="0" cy="45720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02200" y="159083"/>
            <a:ext cx="5257800" cy="523220"/>
          </a:xfrm>
          <a:prstGeom prst="rect">
            <a:avLst/>
          </a:prstGeom>
          <a:solidFill>
            <a:schemeClr val="bg1">
              <a:lumMod val="85000"/>
            </a:schemeClr>
          </a:solidFill>
        </p:spPr>
        <p:txBody>
          <a:bodyPr wrap="square" rtlCol="0">
            <a:spAutoFit/>
          </a:bodyPr>
          <a:lstStyle/>
          <a:p>
            <a:pPr algn="ctr"/>
            <a:r>
              <a:rPr lang="en-CA" sz="2800" dirty="0">
                <a:solidFill>
                  <a:srgbClr val="19432F"/>
                </a:solidFill>
                <a:latin typeface="Raleway" panose="020B0503030101060003" pitchFamily="34" charset="0"/>
              </a:rPr>
              <a:t>Migration Project Timeline</a:t>
            </a:r>
          </a:p>
        </p:txBody>
      </p:sp>
      <p:sp>
        <p:nvSpPr>
          <p:cNvPr id="13" name="TextBox 12"/>
          <p:cNvSpPr txBox="1"/>
          <p:nvPr/>
        </p:nvSpPr>
        <p:spPr>
          <a:xfrm>
            <a:off x="736600" y="3619500"/>
            <a:ext cx="838200" cy="369332"/>
          </a:xfrm>
          <a:prstGeom prst="rect">
            <a:avLst/>
          </a:prstGeom>
          <a:noFill/>
        </p:spPr>
        <p:txBody>
          <a:bodyPr wrap="square" rtlCol="0">
            <a:spAutoFit/>
          </a:bodyPr>
          <a:lstStyle/>
          <a:p>
            <a:r>
              <a:rPr lang="en-CA" dirty="0"/>
              <a:t>Start</a:t>
            </a:r>
          </a:p>
        </p:txBody>
      </p:sp>
      <p:sp>
        <p:nvSpPr>
          <p:cNvPr id="25" name="TextBox 24"/>
          <p:cNvSpPr txBox="1"/>
          <p:nvPr/>
        </p:nvSpPr>
        <p:spPr>
          <a:xfrm>
            <a:off x="8890000" y="3619500"/>
            <a:ext cx="838200" cy="369332"/>
          </a:xfrm>
          <a:prstGeom prst="rect">
            <a:avLst/>
          </a:prstGeom>
          <a:noFill/>
        </p:spPr>
        <p:txBody>
          <a:bodyPr wrap="square" rtlCol="0">
            <a:spAutoFit/>
          </a:bodyPr>
          <a:lstStyle/>
          <a:p>
            <a:r>
              <a:rPr lang="en-CA" dirty="0"/>
              <a:t>End</a:t>
            </a:r>
          </a:p>
        </p:txBody>
      </p:sp>
      <p:grpSp>
        <p:nvGrpSpPr>
          <p:cNvPr id="51" name="Group 50"/>
          <p:cNvGrpSpPr/>
          <p:nvPr/>
        </p:nvGrpSpPr>
        <p:grpSpPr>
          <a:xfrm>
            <a:off x="750401" y="1714500"/>
            <a:ext cx="2977098" cy="2209800"/>
            <a:chOff x="242400" y="1714500"/>
            <a:chExt cx="2977098" cy="2209800"/>
          </a:xfrm>
        </p:grpSpPr>
        <p:cxnSp>
          <p:nvCxnSpPr>
            <p:cNvPr id="28" name="Straight Connector 27"/>
            <p:cNvCxnSpPr/>
            <p:nvPr/>
          </p:nvCxnSpPr>
          <p:spPr>
            <a:xfrm>
              <a:off x="566292" y="2247900"/>
              <a:ext cx="2286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242400" y="1714500"/>
              <a:ext cx="2977098" cy="2209800"/>
              <a:chOff x="242400" y="1714500"/>
              <a:chExt cx="2977098" cy="2209800"/>
            </a:xfrm>
          </p:grpSpPr>
          <p:sp>
            <p:nvSpPr>
              <p:cNvPr id="23" name="Rectangle 22"/>
              <p:cNvSpPr/>
              <p:nvPr/>
            </p:nvSpPr>
            <p:spPr>
              <a:xfrm>
                <a:off x="304799" y="2781300"/>
                <a:ext cx="2802397" cy="1143000"/>
              </a:xfrm>
              <a:prstGeom prst="rect">
                <a:avLst/>
              </a:prstGeom>
              <a:solidFill>
                <a:srgbClr val="4B4B14"/>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0" dirty="0">
                    <a:solidFill>
                      <a:schemeClr val="bg1"/>
                    </a:solidFill>
                    <a:effectLst>
                      <a:outerShdw blurRad="38100" dist="38100" dir="2700000" algn="tl">
                        <a:srgbClr val="000000">
                          <a:alpha val="43137"/>
                        </a:srgbClr>
                      </a:outerShdw>
                    </a:effectLst>
                    <a:latin typeface="Raleway" panose="020B0503030101060003" pitchFamily="34" charset="0"/>
                  </a:rPr>
                  <a:t>1</a:t>
                </a:r>
                <a:endParaRPr lang="en-CA" sz="3600" dirty="0">
                  <a:solidFill>
                    <a:schemeClr val="bg1"/>
                  </a:solidFill>
                  <a:effectLst>
                    <a:outerShdw blurRad="38100" dist="38100" dir="2700000" algn="tl">
                      <a:srgbClr val="000000">
                        <a:alpha val="43137"/>
                      </a:srgbClr>
                    </a:outerShdw>
                  </a:effectLst>
                  <a:latin typeface="Raleway" panose="020B0503030101060003" pitchFamily="34" charset="0"/>
                </a:endParaRPr>
              </a:p>
            </p:txBody>
          </p:sp>
          <p:cxnSp>
            <p:nvCxnSpPr>
              <p:cNvPr id="26" name="Straight Connector 25"/>
              <p:cNvCxnSpPr/>
              <p:nvPr/>
            </p:nvCxnSpPr>
            <p:spPr>
              <a:xfrm flipH="1" flipV="1">
                <a:off x="1556892" y="2247900"/>
                <a:ext cx="0" cy="5334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42400" y="1714500"/>
                <a:ext cx="2977098" cy="523220"/>
              </a:xfrm>
              <a:prstGeom prst="rect">
                <a:avLst/>
              </a:prstGeom>
              <a:noFill/>
            </p:spPr>
            <p:txBody>
              <a:bodyPr wrap="none" rtlCol="0">
                <a:spAutoFit/>
              </a:bodyPr>
              <a:lstStyle/>
              <a:p>
                <a:pPr algn="ctr"/>
                <a:r>
                  <a:rPr lang="en-CA" sz="2800" dirty="0">
                    <a:solidFill>
                      <a:schemeClr val="bg1">
                        <a:lumMod val="50000"/>
                      </a:schemeClr>
                    </a:solidFill>
                    <a:latin typeface="Courier New" pitchFamily="49" charset="0"/>
                    <a:cs typeface="Courier New" pitchFamily="49" charset="0"/>
                  </a:rPr>
                  <a:t>Pre-Migration</a:t>
                </a:r>
              </a:p>
            </p:txBody>
          </p:sp>
        </p:grpSp>
      </p:grpSp>
      <p:grpSp>
        <p:nvGrpSpPr>
          <p:cNvPr id="39" name="Group 38"/>
          <p:cNvGrpSpPr/>
          <p:nvPr/>
        </p:nvGrpSpPr>
        <p:grpSpPr>
          <a:xfrm>
            <a:off x="2817494" y="2781300"/>
            <a:ext cx="3621505" cy="2275820"/>
            <a:chOff x="1101258" y="2781300"/>
            <a:chExt cx="5032676" cy="2275820"/>
          </a:xfrm>
        </p:grpSpPr>
        <p:sp>
          <p:nvSpPr>
            <p:cNvPr id="33" name="Rectangle 32"/>
            <p:cNvSpPr/>
            <p:nvPr/>
          </p:nvSpPr>
          <p:spPr>
            <a:xfrm>
              <a:off x="2209800" y="2781300"/>
              <a:ext cx="2912602" cy="1143000"/>
            </a:xfrm>
            <a:prstGeom prst="rect">
              <a:avLst/>
            </a:prstGeom>
            <a:solidFill>
              <a:srgbClr val="BF2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0" dirty="0">
                  <a:solidFill>
                    <a:schemeClr val="bg1"/>
                  </a:solidFill>
                  <a:effectLst>
                    <a:outerShdw blurRad="38100" dist="38100" dir="2700000" algn="tl">
                      <a:srgbClr val="000000">
                        <a:alpha val="43137"/>
                      </a:srgbClr>
                    </a:outerShdw>
                  </a:effectLst>
                  <a:latin typeface="Raleway" panose="020B0503030101060003" pitchFamily="34" charset="0"/>
                </a:rPr>
                <a:t>2</a:t>
              </a:r>
              <a:endParaRPr lang="en-CA" sz="3600" dirty="0">
                <a:solidFill>
                  <a:schemeClr val="bg1"/>
                </a:solidFill>
                <a:effectLst>
                  <a:outerShdw blurRad="38100" dist="38100" dir="2700000" algn="tl">
                    <a:srgbClr val="000000">
                      <a:alpha val="43137"/>
                    </a:srgbClr>
                  </a:outerShdw>
                </a:effectLst>
                <a:latin typeface="Raleway" panose="020B0503030101060003" pitchFamily="34" charset="0"/>
              </a:endParaRPr>
            </a:p>
          </p:txBody>
        </p:sp>
        <p:cxnSp>
          <p:nvCxnSpPr>
            <p:cNvPr id="35" name="Straight Connector 34"/>
            <p:cNvCxnSpPr/>
            <p:nvPr/>
          </p:nvCxnSpPr>
          <p:spPr>
            <a:xfrm flipH="1" flipV="1">
              <a:off x="3613341" y="4000500"/>
              <a:ext cx="0" cy="5334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226802" y="4533900"/>
              <a:ext cx="303099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101258" y="4533900"/>
              <a:ext cx="5032676" cy="523220"/>
            </a:xfrm>
            <a:prstGeom prst="rect">
              <a:avLst/>
            </a:prstGeom>
            <a:noFill/>
          </p:spPr>
          <p:txBody>
            <a:bodyPr wrap="none" rtlCol="0">
              <a:spAutoFit/>
            </a:bodyPr>
            <a:lstStyle/>
            <a:p>
              <a:pPr algn="ctr"/>
              <a:r>
                <a:rPr lang="en-CA" sz="2800" dirty="0">
                  <a:solidFill>
                    <a:schemeClr val="bg1">
                      <a:lumMod val="50000"/>
                    </a:schemeClr>
                  </a:solidFill>
                  <a:latin typeface="Courier New" pitchFamily="49" charset="0"/>
                  <a:cs typeface="Courier New" pitchFamily="49" charset="0"/>
                </a:rPr>
                <a:t>Actual Migration</a:t>
              </a:r>
            </a:p>
          </p:txBody>
        </p:sp>
      </p:grpSp>
      <p:grpSp>
        <p:nvGrpSpPr>
          <p:cNvPr id="49" name="Group 48"/>
          <p:cNvGrpSpPr/>
          <p:nvPr/>
        </p:nvGrpSpPr>
        <p:grpSpPr>
          <a:xfrm>
            <a:off x="5379505" y="1714500"/>
            <a:ext cx="3191899" cy="2209800"/>
            <a:chOff x="4871505" y="1714500"/>
            <a:chExt cx="3191899" cy="2209800"/>
          </a:xfrm>
        </p:grpSpPr>
        <p:sp>
          <p:nvSpPr>
            <p:cNvPr id="40" name="Rectangle 39"/>
            <p:cNvSpPr/>
            <p:nvPr/>
          </p:nvSpPr>
          <p:spPr>
            <a:xfrm>
              <a:off x="5122402" y="2781300"/>
              <a:ext cx="2726198" cy="1143000"/>
            </a:xfrm>
            <a:prstGeom prst="rect">
              <a:avLst/>
            </a:prstGeom>
            <a:solidFill>
              <a:srgbClr val="FF8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0" dirty="0">
                  <a:solidFill>
                    <a:schemeClr val="bg1"/>
                  </a:solidFill>
                  <a:effectLst>
                    <a:outerShdw blurRad="38100" dist="38100" dir="2700000" algn="tl">
                      <a:srgbClr val="000000">
                        <a:alpha val="43137"/>
                      </a:srgbClr>
                    </a:outerShdw>
                  </a:effectLst>
                  <a:latin typeface="Raleway" panose="020B0503030101060003" pitchFamily="34" charset="0"/>
                </a:rPr>
                <a:t>3</a:t>
              </a:r>
              <a:endParaRPr lang="en-CA" sz="3600" dirty="0">
                <a:solidFill>
                  <a:schemeClr val="bg1"/>
                </a:solidFill>
                <a:effectLst>
                  <a:outerShdw blurRad="38100" dist="38100" dir="2700000" algn="tl">
                    <a:srgbClr val="000000">
                      <a:alpha val="43137"/>
                    </a:srgbClr>
                  </a:outerShdw>
                </a:effectLst>
                <a:latin typeface="Raleway" panose="020B0503030101060003" pitchFamily="34" charset="0"/>
              </a:endParaRPr>
            </a:p>
          </p:txBody>
        </p:sp>
        <p:cxnSp>
          <p:nvCxnSpPr>
            <p:cNvPr id="41" name="Straight Connector 40"/>
            <p:cNvCxnSpPr/>
            <p:nvPr/>
          </p:nvCxnSpPr>
          <p:spPr>
            <a:xfrm flipH="1" flipV="1">
              <a:off x="6477000" y="2247900"/>
              <a:ext cx="0" cy="5334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181600" y="2247900"/>
              <a:ext cx="2514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71505" y="1714500"/>
              <a:ext cx="3191899" cy="523220"/>
            </a:xfrm>
            <a:prstGeom prst="rect">
              <a:avLst/>
            </a:prstGeom>
            <a:noFill/>
          </p:spPr>
          <p:txBody>
            <a:bodyPr wrap="none" rtlCol="0">
              <a:spAutoFit/>
            </a:bodyPr>
            <a:lstStyle/>
            <a:p>
              <a:pPr algn="ctr"/>
              <a:r>
                <a:rPr lang="en-CA" sz="2800" dirty="0">
                  <a:solidFill>
                    <a:schemeClr val="bg1">
                      <a:lumMod val="50000"/>
                    </a:schemeClr>
                  </a:solidFill>
                  <a:latin typeface="Courier New" pitchFamily="49" charset="0"/>
                  <a:cs typeface="Courier New" pitchFamily="49" charset="0"/>
                </a:rPr>
                <a:t>Post-Migration</a:t>
              </a:r>
            </a:p>
          </p:txBody>
        </p:sp>
      </p:grpSp>
      <p:grpSp>
        <p:nvGrpSpPr>
          <p:cNvPr id="50" name="Group 49"/>
          <p:cNvGrpSpPr/>
          <p:nvPr/>
        </p:nvGrpSpPr>
        <p:grpSpPr>
          <a:xfrm>
            <a:off x="7534112" y="2781300"/>
            <a:ext cx="2117888" cy="2275820"/>
            <a:chOff x="7026112" y="2781300"/>
            <a:chExt cx="2117888" cy="2275820"/>
          </a:xfrm>
        </p:grpSpPr>
        <p:sp>
          <p:nvSpPr>
            <p:cNvPr id="44" name="Rectangle 43"/>
            <p:cNvSpPr/>
            <p:nvPr/>
          </p:nvSpPr>
          <p:spPr>
            <a:xfrm>
              <a:off x="7772400" y="2781300"/>
              <a:ext cx="1143000" cy="1143000"/>
            </a:xfrm>
            <a:prstGeom prst="rect">
              <a:avLst/>
            </a:prstGeom>
            <a:solidFill>
              <a:srgbClr val="B3B39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0" dirty="0">
                  <a:solidFill>
                    <a:schemeClr val="bg1"/>
                  </a:solidFill>
                  <a:effectLst>
                    <a:outerShdw blurRad="38100" dist="38100" dir="2700000" algn="tl">
                      <a:srgbClr val="000000">
                        <a:alpha val="43137"/>
                      </a:srgbClr>
                    </a:outerShdw>
                  </a:effectLst>
                  <a:latin typeface="Raleway" panose="020B0503030101060003" pitchFamily="34" charset="0"/>
                </a:rPr>
                <a:t>4</a:t>
              </a:r>
              <a:endParaRPr lang="en-CA" sz="3600" dirty="0">
                <a:solidFill>
                  <a:schemeClr val="bg1"/>
                </a:solidFill>
                <a:effectLst>
                  <a:outerShdw blurRad="38100" dist="38100" dir="2700000" algn="tl">
                    <a:srgbClr val="000000">
                      <a:alpha val="43137"/>
                    </a:srgbClr>
                  </a:outerShdw>
                </a:effectLst>
                <a:latin typeface="Raleway" panose="020B0503030101060003" pitchFamily="34" charset="0"/>
              </a:endParaRPr>
            </a:p>
          </p:txBody>
        </p:sp>
        <p:cxnSp>
          <p:nvCxnSpPr>
            <p:cNvPr id="45" name="Straight Connector 44"/>
            <p:cNvCxnSpPr/>
            <p:nvPr/>
          </p:nvCxnSpPr>
          <p:spPr>
            <a:xfrm flipH="1" flipV="1">
              <a:off x="8382000" y="4000500"/>
              <a:ext cx="0" cy="5334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086600" y="4533900"/>
              <a:ext cx="1981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026112" y="4533900"/>
              <a:ext cx="2117888" cy="523220"/>
            </a:xfrm>
            <a:prstGeom prst="rect">
              <a:avLst/>
            </a:prstGeom>
            <a:noFill/>
          </p:spPr>
          <p:txBody>
            <a:bodyPr wrap="none" rtlCol="0">
              <a:spAutoFit/>
            </a:bodyPr>
            <a:lstStyle/>
            <a:p>
              <a:pPr algn="ctr"/>
              <a:r>
                <a:rPr lang="en-CA" sz="2800" dirty="0">
                  <a:solidFill>
                    <a:schemeClr val="bg1">
                      <a:lumMod val="50000"/>
                    </a:schemeClr>
                  </a:solidFill>
                  <a:latin typeface="Courier New" pitchFamily="49" charset="0"/>
                  <a:cs typeface="Courier New" pitchFamily="49" charset="0"/>
                </a:rPr>
                <a:t>Stabilize</a:t>
              </a:r>
            </a:p>
          </p:txBody>
        </p:sp>
      </p:grpSp>
      <p:sp>
        <p:nvSpPr>
          <p:cNvPr id="2" name="TextBox 1">
            <a:extLst>
              <a:ext uri="{FF2B5EF4-FFF2-40B4-BE49-F238E27FC236}">
                <a16:creationId xmlns:a16="http://schemas.microsoft.com/office/drawing/2014/main" id="{DEF1C14B-923D-144B-FE3A-0FC17D7CC57B}"/>
              </a:ext>
            </a:extLst>
          </p:cNvPr>
          <p:cNvSpPr txBox="1"/>
          <p:nvPr/>
        </p:nvSpPr>
        <p:spPr>
          <a:xfrm>
            <a:off x="756920" y="1714500"/>
            <a:ext cx="2977098" cy="523220"/>
          </a:xfrm>
          <a:prstGeom prst="rect">
            <a:avLst/>
          </a:prstGeom>
          <a:noFill/>
        </p:spPr>
        <p:txBody>
          <a:bodyPr wrap="none" rtlCol="0">
            <a:spAutoFit/>
          </a:bodyPr>
          <a:lstStyle/>
          <a:p>
            <a:pPr algn="ctr"/>
            <a:r>
              <a:rPr lang="en-CA" sz="2800" b="1" dirty="0">
                <a:solidFill>
                  <a:srgbClr val="BF2F00"/>
                </a:solidFill>
                <a:latin typeface="Courier New" pitchFamily="49" charset="0"/>
                <a:cs typeface="Courier New" pitchFamily="49" charset="0"/>
              </a:rPr>
              <a:t>Pre-Migration</a:t>
            </a:r>
          </a:p>
        </p:txBody>
      </p:sp>
      <p:sp>
        <p:nvSpPr>
          <p:cNvPr id="4" name="TextBox 3">
            <a:extLst>
              <a:ext uri="{FF2B5EF4-FFF2-40B4-BE49-F238E27FC236}">
                <a16:creationId xmlns:a16="http://schemas.microsoft.com/office/drawing/2014/main" id="{0CF325A3-FA45-C59B-05F9-B5B90D37E900}"/>
              </a:ext>
            </a:extLst>
          </p:cNvPr>
          <p:cNvSpPr txBox="1"/>
          <p:nvPr/>
        </p:nvSpPr>
        <p:spPr>
          <a:xfrm>
            <a:off x="7544272" y="4533900"/>
            <a:ext cx="2117888" cy="523220"/>
          </a:xfrm>
          <a:prstGeom prst="rect">
            <a:avLst/>
          </a:prstGeom>
          <a:noFill/>
        </p:spPr>
        <p:txBody>
          <a:bodyPr wrap="none" rtlCol="0">
            <a:spAutoFit/>
          </a:bodyPr>
          <a:lstStyle/>
          <a:p>
            <a:pPr algn="ctr"/>
            <a:r>
              <a:rPr lang="en-CA" sz="2800" b="1" dirty="0">
                <a:solidFill>
                  <a:srgbClr val="BF2F00"/>
                </a:solidFill>
                <a:latin typeface="Courier New" pitchFamily="49" charset="0"/>
                <a:cs typeface="Courier New" pitchFamily="49" charset="0"/>
              </a:rPr>
              <a:t>Stabilize</a:t>
            </a:r>
          </a:p>
        </p:txBody>
      </p:sp>
    </p:spTree>
    <p:extLst>
      <p:ext uri="{BB962C8B-B14F-4D97-AF65-F5344CB8AC3E}">
        <p14:creationId xmlns:p14="http://schemas.microsoft.com/office/powerpoint/2010/main" val="263571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a:spLocks noChangeArrowheads="1"/>
          </p:cNvSpPr>
          <p:nvPr/>
        </p:nvSpPr>
        <p:spPr bwMode="auto">
          <a:xfrm>
            <a:off x="2885420" y="2474340"/>
            <a:ext cx="7888936" cy="264425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583" b="1" dirty="0">
                <a:solidFill>
                  <a:srgbClr val="686868"/>
                </a:solidFill>
                <a:latin typeface="Raleway ExtraBold" panose="020B0903030101060003" pitchFamily="34" charset="0"/>
                <a:cs typeface="Arial" pitchFamily="34" charset="0"/>
              </a:rPr>
              <a:t>PPT</a:t>
            </a:r>
            <a:endParaRPr lang="en-US" sz="16583" dirty="0">
              <a:solidFill>
                <a:srgbClr val="686868"/>
              </a:solidFill>
              <a:latin typeface="Raleway ExtraBold" panose="020B0903030101060003" pitchFamily="34" charset="0"/>
              <a:cs typeface="Arial" pitchFamily="34" charset="0"/>
            </a:endParaRPr>
          </a:p>
        </p:txBody>
      </p:sp>
      <p:sp>
        <p:nvSpPr>
          <p:cNvPr id="6" name="TextBox 7"/>
          <p:cNvSpPr txBox="1">
            <a:spLocks noChangeArrowheads="1"/>
          </p:cNvSpPr>
          <p:nvPr/>
        </p:nvSpPr>
        <p:spPr bwMode="auto">
          <a:xfrm>
            <a:off x="2743485" y="4543650"/>
            <a:ext cx="7888936" cy="1015663"/>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dirty="0">
                <a:solidFill>
                  <a:srgbClr val="0C5351"/>
                </a:solidFill>
                <a:latin typeface="Raleway" panose="020B0503030101060003" pitchFamily="34" charset="0"/>
                <a:cs typeface="Arial" pitchFamily="34" charset="0"/>
              </a:rPr>
              <a:t>manifesto</a:t>
            </a:r>
            <a:endParaRPr lang="en-US" sz="5500" dirty="0">
              <a:solidFill>
                <a:srgbClr val="0C5351"/>
              </a:solidFill>
              <a:latin typeface="Raleway" panose="020B0503030101060003" pitchFamily="34" charset="0"/>
              <a:cs typeface="Arial" pitchFamily="34" charset="0"/>
            </a:endParaRPr>
          </a:p>
        </p:txBody>
      </p:sp>
      <p:sp>
        <p:nvSpPr>
          <p:cNvPr id="8" name="TextBox 7"/>
          <p:cNvSpPr txBox="1">
            <a:spLocks noChangeArrowheads="1"/>
          </p:cNvSpPr>
          <p:nvPr/>
        </p:nvSpPr>
        <p:spPr bwMode="auto">
          <a:xfrm>
            <a:off x="3606941" y="1894531"/>
            <a:ext cx="523876" cy="2849370"/>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916" b="1" dirty="0">
                <a:solidFill>
                  <a:srgbClr val="F9A035"/>
                </a:solidFill>
                <a:latin typeface="Arial" pitchFamily="34" charset="0"/>
                <a:cs typeface="Arial" pitchFamily="34" charset="0"/>
              </a:rPr>
              <a:t>“</a:t>
            </a:r>
            <a:endParaRPr lang="en-US" sz="17916" dirty="0">
              <a:solidFill>
                <a:srgbClr val="F9A035"/>
              </a:solidFill>
              <a:latin typeface="Arial" pitchFamily="34" charset="0"/>
              <a:cs typeface="Arial" pitchFamily="34" charset="0"/>
            </a:endParaRPr>
          </a:p>
        </p:txBody>
      </p:sp>
    </p:spTree>
    <p:extLst>
      <p:ext uri="{BB962C8B-B14F-4D97-AF65-F5344CB8AC3E}">
        <p14:creationId xmlns:p14="http://schemas.microsoft.com/office/powerpoint/2010/main" val="96106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a:spLocks noChangeArrowheads="1"/>
          </p:cNvSpPr>
          <p:nvPr/>
        </p:nvSpPr>
        <p:spPr bwMode="auto">
          <a:xfrm>
            <a:off x="1135541" y="1725996"/>
            <a:ext cx="7888936" cy="1862048"/>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500" spc="500" dirty="0">
                <a:solidFill>
                  <a:srgbClr val="0C5351"/>
                </a:solidFill>
                <a:latin typeface="Raleway ExtraBold"/>
                <a:cs typeface="Raleway ExtraBold"/>
              </a:rPr>
              <a:t>PROCESS</a:t>
            </a:r>
          </a:p>
        </p:txBody>
      </p:sp>
      <p:sp>
        <p:nvSpPr>
          <p:cNvPr id="6" name="TextBox 5"/>
          <p:cNvSpPr txBox="1"/>
          <p:nvPr/>
        </p:nvSpPr>
        <p:spPr>
          <a:xfrm>
            <a:off x="0" y="3671297"/>
            <a:ext cx="10160000" cy="605230"/>
          </a:xfrm>
          <a:prstGeom prst="rect">
            <a:avLst/>
          </a:prstGeom>
          <a:noFill/>
        </p:spPr>
        <p:txBody>
          <a:bodyPr wrap="square" rtlCol="0">
            <a:spAutoFit/>
          </a:bodyPr>
          <a:lstStyle/>
          <a:p>
            <a:pPr algn="ctr"/>
            <a:r>
              <a:rPr lang="en-US" sz="3333" dirty="0">
                <a:solidFill>
                  <a:schemeClr val="bg1">
                    <a:lumMod val="50000"/>
                  </a:schemeClr>
                </a:solidFill>
                <a:latin typeface="Raleway" panose="020B0503030101060003" pitchFamily="34" charset="0"/>
                <a:cs typeface="Raleway ExtraBold"/>
              </a:rPr>
              <a:t>a </a:t>
            </a:r>
            <a:r>
              <a:rPr lang="en-US" sz="3333" dirty="0">
                <a:solidFill>
                  <a:schemeClr val="bg1">
                    <a:lumMod val="50000"/>
                  </a:schemeClr>
                </a:solidFill>
                <a:latin typeface="Raleway ExtraBold" panose="020B0903030101060003" pitchFamily="34" charset="0"/>
                <a:cs typeface="Raleway ExtraBold"/>
              </a:rPr>
              <a:t>PROPERLY DEFINED PROCESS</a:t>
            </a:r>
            <a:r>
              <a:rPr lang="en-US" sz="3333" dirty="0">
                <a:solidFill>
                  <a:schemeClr val="bg1">
                    <a:lumMod val="50000"/>
                  </a:schemeClr>
                </a:solidFill>
                <a:latin typeface="Raleway" panose="020B0503030101060003" pitchFamily="34" charset="0"/>
                <a:cs typeface="Raleway ExtraBold"/>
              </a:rPr>
              <a:t> </a:t>
            </a:r>
          </a:p>
        </p:txBody>
      </p:sp>
    </p:spTree>
    <p:extLst>
      <p:ext uri="{BB962C8B-B14F-4D97-AF65-F5344CB8AC3E}">
        <p14:creationId xmlns:p14="http://schemas.microsoft.com/office/powerpoint/2010/main" val="273351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a:spLocks noChangeArrowheads="1"/>
          </p:cNvSpPr>
          <p:nvPr/>
        </p:nvSpPr>
        <p:spPr bwMode="auto">
          <a:xfrm>
            <a:off x="1299890" y="1725996"/>
            <a:ext cx="7590111" cy="1862048"/>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500" spc="500" dirty="0">
                <a:solidFill>
                  <a:srgbClr val="0C5351"/>
                </a:solidFill>
                <a:latin typeface="Raleway ExtraBold"/>
                <a:cs typeface="Raleway ExtraBold"/>
              </a:rPr>
              <a:t>PEOPLE</a:t>
            </a:r>
          </a:p>
        </p:txBody>
      </p:sp>
      <p:sp>
        <p:nvSpPr>
          <p:cNvPr id="6" name="TextBox 5"/>
          <p:cNvSpPr txBox="1"/>
          <p:nvPr/>
        </p:nvSpPr>
        <p:spPr>
          <a:xfrm>
            <a:off x="0" y="3671297"/>
            <a:ext cx="10160000" cy="605230"/>
          </a:xfrm>
          <a:prstGeom prst="rect">
            <a:avLst/>
          </a:prstGeom>
          <a:noFill/>
        </p:spPr>
        <p:txBody>
          <a:bodyPr wrap="square" rtlCol="0">
            <a:spAutoFit/>
          </a:bodyPr>
          <a:lstStyle/>
          <a:p>
            <a:pPr algn="ctr"/>
            <a:r>
              <a:rPr lang="en-US" sz="3333" dirty="0">
                <a:solidFill>
                  <a:schemeClr val="bg1">
                    <a:lumMod val="50000"/>
                  </a:schemeClr>
                </a:solidFill>
                <a:latin typeface="Raleway" panose="020B0503030101060003" pitchFamily="34" charset="0"/>
                <a:cs typeface="Raleway ExtraBold"/>
              </a:rPr>
              <a:t>a </a:t>
            </a:r>
            <a:r>
              <a:rPr lang="en-US" sz="3333" dirty="0">
                <a:solidFill>
                  <a:schemeClr val="bg1">
                    <a:lumMod val="50000"/>
                  </a:schemeClr>
                </a:solidFill>
                <a:latin typeface="Raleway ExtraBold" panose="020B0903030101060003" pitchFamily="34" charset="0"/>
                <a:cs typeface="Raleway ExtraBold"/>
              </a:rPr>
              <a:t>COHESIVE TEAM</a:t>
            </a:r>
            <a:endParaRPr lang="en-US" sz="3333" dirty="0">
              <a:solidFill>
                <a:schemeClr val="bg1">
                  <a:lumMod val="50000"/>
                </a:schemeClr>
              </a:solidFill>
              <a:latin typeface="Raleway" panose="020B0503030101060003" pitchFamily="34" charset="0"/>
              <a:cs typeface="Raleway ExtraBold"/>
            </a:endParaRPr>
          </a:p>
        </p:txBody>
      </p:sp>
    </p:spTree>
    <p:extLst>
      <p:ext uri="{BB962C8B-B14F-4D97-AF65-F5344CB8AC3E}">
        <p14:creationId xmlns:p14="http://schemas.microsoft.com/office/powerpoint/2010/main" val="224239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a:spLocks noChangeArrowheads="1"/>
          </p:cNvSpPr>
          <p:nvPr/>
        </p:nvSpPr>
        <p:spPr bwMode="auto">
          <a:xfrm>
            <a:off x="0" y="1905286"/>
            <a:ext cx="10160000" cy="156966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600" spc="500" dirty="0">
                <a:solidFill>
                  <a:srgbClr val="0C5351"/>
                </a:solidFill>
                <a:latin typeface="Raleway ExtraBold"/>
                <a:cs typeface="Raleway ExtraBold"/>
              </a:rPr>
              <a:t>TECHNOLOGY</a:t>
            </a:r>
          </a:p>
        </p:txBody>
      </p:sp>
      <p:sp>
        <p:nvSpPr>
          <p:cNvPr id="6" name="TextBox 5"/>
          <p:cNvSpPr txBox="1"/>
          <p:nvPr/>
        </p:nvSpPr>
        <p:spPr>
          <a:xfrm>
            <a:off x="0" y="3671297"/>
            <a:ext cx="10160000" cy="605230"/>
          </a:xfrm>
          <a:prstGeom prst="rect">
            <a:avLst/>
          </a:prstGeom>
          <a:noFill/>
        </p:spPr>
        <p:txBody>
          <a:bodyPr wrap="square" rtlCol="0">
            <a:spAutoFit/>
          </a:bodyPr>
          <a:lstStyle/>
          <a:p>
            <a:pPr algn="ctr"/>
            <a:r>
              <a:rPr lang="en-US" sz="3333" dirty="0">
                <a:solidFill>
                  <a:schemeClr val="bg1">
                    <a:lumMod val="50000"/>
                  </a:schemeClr>
                </a:solidFill>
                <a:latin typeface="Raleway" panose="020B0503030101060003" pitchFamily="34" charset="0"/>
                <a:cs typeface="Raleway ExtraBold"/>
              </a:rPr>
              <a:t>a </a:t>
            </a:r>
            <a:r>
              <a:rPr lang="en-US" sz="3333" dirty="0">
                <a:solidFill>
                  <a:schemeClr val="bg1">
                    <a:lumMod val="50000"/>
                  </a:schemeClr>
                </a:solidFill>
                <a:latin typeface="Raleway ExtraBold" panose="020B0903030101060003" pitchFamily="34" charset="0"/>
                <a:cs typeface="Raleway ExtraBold"/>
              </a:rPr>
              <a:t>PLATFORM THAT MEETS THE REQUIREMENTS</a:t>
            </a:r>
            <a:endParaRPr lang="en-US" sz="3333" dirty="0">
              <a:solidFill>
                <a:schemeClr val="bg1">
                  <a:lumMod val="50000"/>
                </a:schemeClr>
              </a:solidFill>
              <a:latin typeface="Raleway" panose="020B0503030101060003" pitchFamily="34" charset="0"/>
              <a:cs typeface="Raleway ExtraBold"/>
            </a:endParaRPr>
          </a:p>
        </p:txBody>
      </p:sp>
    </p:spTree>
    <p:extLst>
      <p:ext uri="{BB962C8B-B14F-4D97-AF65-F5344CB8AC3E}">
        <p14:creationId xmlns:p14="http://schemas.microsoft.com/office/powerpoint/2010/main" val="240608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98401" y="2135721"/>
            <a:ext cx="6348989" cy="1323439"/>
          </a:xfrm>
          <a:prstGeom prst="rect">
            <a:avLst/>
          </a:prstGeom>
          <a:solidFill>
            <a:schemeClr val="bg1">
              <a:lumMod val="95000"/>
              <a:alpha val="50000"/>
            </a:schemeClr>
          </a:solidFill>
        </p:spPr>
        <p:txBody>
          <a:bodyPr wrap="square" rtlCol="0">
            <a:spAutoFit/>
          </a:bodyPr>
          <a:lstStyle/>
          <a:p>
            <a:pPr algn="ctr"/>
            <a:r>
              <a:rPr lang="en-US" sz="8000" spc="500" dirty="0">
                <a:solidFill>
                  <a:srgbClr val="0C5351"/>
                </a:solidFill>
                <a:latin typeface="Raleway ExtraBold"/>
                <a:cs typeface="Raleway ExtraBold"/>
              </a:rPr>
              <a:t>P.D.A </a:t>
            </a:r>
            <a:r>
              <a:rPr lang="en-US" sz="6000" spc="-125" dirty="0">
                <a:solidFill>
                  <a:schemeClr val="bg1">
                    <a:lumMod val="50000"/>
                  </a:schemeClr>
                </a:solidFill>
                <a:latin typeface="Raleway Regular"/>
                <a:cs typeface="Raleway Regular"/>
              </a:rPr>
              <a:t>principle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845" y="2106412"/>
            <a:ext cx="1443556" cy="1443556"/>
          </a:xfrm>
          <a:prstGeom prst="rect">
            <a:avLst/>
          </a:prstGeom>
        </p:spPr>
      </p:pic>
      <p:cxnSp>
        <p:nvCxnSpPr>
          <p:cNvPr id="6" name="Straight Connector 5"/>
          <p:cNvCxnSpPr/>
          <p:nvPr/>
        </p:nvCxnSpPr>
        <p:spPr>
          <a:xfrm flipV="1">
            <a:off x="2040193" y="1337237"/>
            <a:ext cx="0" cy="3033346"/>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53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E4E85-BB55-EA50-547C-EB49E24F56BC}"/>
              </a:ext>
            </a:extLst>
          </p:cNvPr>
          <p:cNvSpPr txBox="1"/>
          <p:nvPr/>
        </p:nvSpPr>
        <p:spPr>
          <a:xfrm>
            <a:off x="-161192" y="4381500"/>
            <a:ext cx="9046308" cy="1015663"/>
          </a:xfrm>
          <a:prstGeom prst="rect">
            <a:avLst/>
          </a:prstGeom>
          <a:solidFill>
            <a:schemeClr val="tx2">
              <a:lumMod val="75000"/>
              <a:alpha val="70000"/>
            </a:schemeClr>
          </a:solidFill>
        </p:spPr>
        <p:txBody>
          <a:bodyPr wrap="square" rtlCol="0">
            <a:spAutoFit/>
          </a:bodyPr>
          <a:lstStyle/>
          <a:p>
            <a:r>
              <a:rPr lang="en-US" sz="6000" spc="250" dirty="0">
                <a:solidFill>
                  <a:schemeClr val="bg1">
                    <a:lumMod val="95000"/>
                  </a:schemeClr>
                </a:solidFill>
                <a:latin typeface="Raleway ExtraBold"/>
                <a:cs typeface="Raleway ExtraBold"/>
              </a:rPr>
              <a:t>                 </a:t>
            </a:r>
            <a:r>
              <a:rPr lang="en-US" sz="5400" spc="250" dirty="0">
                <a:solidFill>
                  <a:schemeClr val="bg1">
                    <a:lumMod val="95000"/>
                  </a:schemeClr>
                </a:solidFill>
                <a:latin typeface="Raleway ExtraBold"/>
                <a:cs typeface="Raleway ExtraBold"/>
              </a:rPr>
              <a:t>Prioritize	</a:t>
            </a:r>
            <a:endParaRPr lang="en-US" sz="8000" spc="250" dirty="0">
              <a:solidFill>
                <a:schemeClr val="bg1">
                  <a:lumMod val="95000"/>
                </a:schemeClr>
              </a:solidFill>
              <a:latin typeface="Raleway Regular"/>
              <a:cs typeface="Raleway Regular"/>
            </a:endParaRPr>
          </a:p>
        </p:txBody>
      </p:sp>
      <p:sp>
        <p:nvSpPr>
          <p:cNvPr id="8" name="TextBox 7"/>
          <p:cNvSpPr txBox="1"/>
          <p:nvPr/>
        </p:nvSpPr>
        <p:spPr>
          <a:xfrm>
            <a:off x="1285154" y="3365500"/>
            <a:ext cx="1603324" cy="2644250"/>
          </a:xfrm>
          <a:prstGeom prst="rect">
            <a:avLst/>
          </a:prstGeom>
          <a:noFill/>
        </p:spPr>
        <p:txBody>
          <a:bodyPr wrap="none" rtlCol="0">
            <a:spAutoFit/>
          </a:bodyPr>
          <a:lstStyle/>
          <a:p>
            <a:r>
              <a:rPr lang="en-CA" sz="16583" dirty="0">
                <a:solidFill>
                  <a:srgbClr val="C1A56D"/>
                </a:solidFill>
                <a:effectLst>
                  <a:outerShdw blurRad="50800" dist="38100" dir="2700000" algn="tl" rotWithShape="0">
                    <a:prstClr val="black">
                      <a:alpha val="40000"/>
                    </a:prstClr>
                  </a:outerShdw>
                </a:effectLst>
                <a:latin typeface="Arial Black"/>
                <a:ea typeface="Tahoma" pitchFamily="34" charset="0"/>
                <a:cs typeface="Arial Black"/>
              </a:rPr>
              <a:t>1</a:t>
            </a:r>
            <a:endParaRPr lang="en-CA" sz="6000" dirty="0">
              <a:solidFill>
                <a:srgbClr val="C1A56D"/>
              </a:solidFill>
              <a:effectLst>
                <a:outerShdw blurRad="50800" dist="38100" dir="2700000" algn="tl" rotWithShape="0">
                  <a:prstClr val="black">
                    <a:alpha val="40000"/>
                  </a:prstClr>
                </a:outerShdw>
              </a:effectLst>
              <a:latin typeface="Arial Black"/>
              <a:ea typeface="Tahoma" pitchFamily="34" charset="0"/>
              <a:cs typeface="Arial Black"/>
            </a:endParaRPr>
          </a:p>
        </p:txBody>
      </p:sp>
      <p:sp>
        <p:nvSpPr>
          <p:cNvPr id="9" name="TextBox 8"/>
          <p:cNvSpPr txBox="1"/>
          <p:nvPr/>
        </p:nvSpPr>
        <p:spPr>
          <a:xfrm>
            <a:off x="431800" y="1065814"/>
            <a:ext cx="5410200" cy="2338910"/>
          </a:xfrm>
          <a:prstGeom prst="rect">
            <a:avLst/>
          </a:prstGeom>
          <a:noFill/>
        </p:spPr>
        <p:txBody>
          <a:bodyPr wrap="square" rtlCol="0">
            <a:spAutoFit/>
          </a:bodyPr>
          <a:lstStyle/>
          <a:p>
            <a:r>
              <a:rPr lang="en-US" sz="3333" b="1" dirty="0">
                <a:solidFill>
                  <a:srgbClr val="C00000"/>
                </a:solidFill>
                <a:latin typeface="Raleway Regular"/>
                <a:cs typeface="Raleway Regular"/>
              </a:rPr>
              <a:t>IDENTIFY</a:t>
            </a:r>
            <a:r>
              <a:rPr lang="en-US" sz="3333" dirty="0">
                <a:solidFill>
                  <a:schemeClr val="bg1">
                    <a:lumMod val="50000"/>
                  </a:schemeClr>
                </a:solidFill>
                <a:latin typeface="Raleway Regular"/>
                <a:cs typeface="Raleway Regular"/>
              </a:rPr>
              <a:t> &amp; </a:t>
            </a:r>
            <a:r>
              <a:rPr lang="en-US" sz="3333" b="1" dirty="0">
                <a:solidFill>
                  <a:srgbClr val="C00000"/>
                </a:solidFill>
                <a:latin typeface="Raleway Regular"/>
                <a:cs typeface="Raleway Regular"/>
              </a:rPr>
              <a:t>PRIORITIZE</a:t>
            </a:r>
            <a:r>
              <a:rPr lang="en-US" sz="3333" dirty="0">
                <a:solidFill>
                  <a:schemeClr val="bg1">
                    <a:lumMod val="50000"/>
                  </a:schemeClr>
                </a:solidFill>
                <a:latin typeface="Raleway Regular"/>
                <a:cs typeface="Raleway Regular"/>
              </a:rPr>
              <a:t> the workloads that you need to migrate based on </a:t>
            </a:r>
            <a:r>
              <a:rPr lang="en-US" sz="4600" dirty="0">
                <a:solidFill>
                  <a:srgbClr val="0C5351"/>
                </a:solidFill>
                <a:latin typeface="Raleway ExtraBold"/>
                <a:cs typeface="Raleway ExtraBold"/>
              </a:rPr>
              <a:t>REQUIREMENTS</a:t>
            </a:r>
          </a:p>
        </p:txBody>
      </p:sp>
      <p:pic>
        <p:nvPicPr>
          <p:cNvPr id="2050" name="Picture 2" descr="http://info.deque.com/Portals/153358/images/deque_landing_checklist-300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632" y="169264"/>
            <a:ext cx="3610488" cy="421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57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0" y="2908659"/>
            <a:ext cx="10160000" cy="1913281"/>
          </a:xfrm>
          <a:prstGeom prst="rect">
            <a:avLst/>
          </a:prstGeom>
          <a:noFill/>
        </p:spPr>
        <p:txBody>
          <a:bodyPr wrap="square" rtlCol="0">
            <a:spAutoFit/>
          </a:bodyPr>
          <a:lstStyle/>
          <a:p>
            <a:pPr algn="ctr"/>
            <a:r>
              <a:rPr lang="en-US" sz="4500" dirty="0">
                <a:solidFill>
                  <a:schemeClr val="bg1">
                    <a:lumMod val="50000"/>
                  </a:schemeClr>
                </a:solidFill>
                <a:latin typeface="Raleway Regular"/>
                <a:cs typeface="Raleway Regular"/>
              </a:rPr>
              <a:t>not all workloads are created </a:t>
            </a:r>
            <a:r>
              <a:rPr lang="en-US" sz="7333" spc="500" dirty="0">
                <a:solidFill>
                  <a:srgbClr val="0C5351"/>
                </a:solidFill>
                <a:latin typeface="Raleway ExtraBold"/>
                <a:cs typeface="Raleway ExtraBold"/>
              </a:rPr>
              <a:t>EQUAL</a:t>
            </a:r>
            <a:endParaRPr lang="en-US" sz="5000" spc="500" dirty="0">
              <a:solidFill>
                <a:srgbClr val="0C5351"/>
              </a:solidFill>
              <a:latin typeface="Raleway ExtraBold"/>
              <a:cs typeface="Raleway ExtraBold"/>
            </a:endParaRPr>
          </a:p>
        </p:txBody>
      </p:sp>
    </p:spTree>
    <p:extLst>
      <p:ext uri="{BB962C8B-B14F-4D97-AF65-F5344CB8AC3E}">
        <p14:creationId xmlns:p14="http://schemas.microsoft.com/office/powerpoint/2010/main" val="328550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0" y="2908659"/>
            <a:ext cx="10160000" cy="1913281"/>
          </a:xfrm>
          <a:prstGeom prst="rect">
            <a:avLst/>
          </a:prstGeom>
          <a:noFill/>
        </p:spPr>
        <p:txBody>
          <a:bodyPr wrap="square" rtlCol="0">
            <a:spAutoFit/>
          </a:bodyPr>
          <a:lstStyle/>
          <a:p>
            <a:pPr algn="ctr"/>
            <a:r>
              <a:rPr lang="en-US" sz="4500" dirty="0">
                <a:solidFill>
                  <a:schemeClr val="bg1">
                    <a:lumMod val="95000"/>
                  </a:schemeClr>
                </a:solidFill>
                <a:latin typeface="Raleway Regular"/>
                <a:cs typeface="Raleway Regular"/>
              </a:rPr>
              <a:t>not all workloads are created </a:t>
            </a:r>
            <a:r>
              <a:rPr lang="en-US" sz="7333" spc="500" dirty="0">
                <a:solidFill>
                  <a:schemeClr val="bg1">
                    <a:lumMod val="95000"/>
                  </a:schemeClr>
                </a:solidFill>
                <a:latin typeface="Raleway ExtraBold"/>
                <a:cs typeface="Raleway ExtraBold"/>
              </a:rPr>
              <a:t>EQUAL</a:t>
            </a:r>
            <a:endParaRPr lang="en-US" sz="5000" spc="500" dirty="0">
              <a:solidFill>
                <a:schemeClr val="bg1">
                  <a:lumMod val="95000"/>
                </a:schemeClr>
              </a:solidFill>
              <a:latin typeface="Raleway ExtraBold"/>
              <a:cs typeface="Raleway ExtraBold"/>
            </a:endParaRPr>
          </a:p>
        </p:txBody>
      </p:sp>
      <p:sp>
        <p:nvSpPr>
          <p:cNvPr id="3" name="TextBox 2"/>
          <p:cNvSpPr txBox="1"/>
          <p:nvPr/>
        </p:nvSpPr>
        <p:spPr>
          <a:xfrm>
            <a:off x="1098281" y="1333500"/>
            <a:ext cx="7734837" cy="1107996"/>
          </a:xfrm>
          <a:prstGeom prst="rect">
            <a:avLst/>
          </a:prstGeom>
          <a:solidFill>
            <a:schemeClr val="bg1">
              <a:lumMod val="95000"/>
            </a:schemeClr>
          </a:solidFill>
        </p:spPr>
        <p:txBody>
          <a:bodyPr wrap="square" rtlCol="0">
            <a:spAutoFit/>
          </a:bodyPr>
          <a:lstStyle/>
          <a:p>
            <a:pPr algn="ctr"/>
            <a:r>
              <a:rPr lang="en-US" sz="6600" spc="500" dirty="0">
                <a:solidFill>
                  <a:srgbClr val="0C5351"/>
                </a:solidFill>
                <a:latin typeface="Raleway" panose="020B0503030101060003" pitchFamily="34" charset="0"/>
                <a:cs typeface="Raleway ExtraBold"/>
              </a:rPr>
              <a:t>DEV/STG/PROD</a:t>
            </a:r>
            <a:endParaRPr lang="en-US" sz="4400" spc="500" dirty="0">
              <a:solidFill>
                <a:srgbClr val="0C5351"/>
              </a:solidFill>
              <a:latin typeface="Raleway" panose="020B0503030101060003" pitchFamily="34" charset="0"/>
              <a:cs typeface="Raleway ExtraBold"/>
            </a:endParaRPr>
          </a:p>
        </p:txBody>
      </p:sp>
      <p:sp>
        <p:nvSpPr>
          <p:cNvPr id="2" name="TextBox 1">
            <a:extLst>
              <a:ext uri="{FF2B5EF4-FFF2-40B4-BE49-F238E27FC236}">
                <a16:creationId xmlns:a16="http://schemas.microsoft.com/office/drawing/2014/main" id="{3802039A-D256-9EF0-7AA2-5B86891FE219}"/>
              </a:ext>
            </a:extLst>
          </p:cNvPr>
          <p:cNvSpPr txBox="1"/>
          <p:nvPr/>
        </p:nvSpPr>
        <p:spPr>
          <a:xfrm>
            <a:off x="1346198" y="3713944"/>
            <a:ext cx="7239001" cy="1107996"/>
          </a:xfrm>
          <a:prstGeom prst="rect">
            <a:avLst/>
          </a:prstGeom>
          <a:solidFill>
            <a:schemeClr val="bg1">
              <a:lumMod val="95000"/>
            </a:schemeClr>
          </a:solidFill>
        </p:spPr>
        <p:txBody>
          <a:bodyPr wrap="square" rtlCol="0">
            <a:spAutoFit/>
          </a:bodyPr>
          <a:lstStyle/>
          <a:p>
            <a:pPr algn="ctr"/>
            <a:r>
              <a:rPr lang="en-US" sz="6600" spc="500" dirty="0">
                <a:solidFill>
                  <a:srgbClr val="0C5351"/>
                </a:solidFill>
                <a:latin typeface="Raleway ExtraBold"/>
                <a:cs typeface="Raleway ExtraBold"/>
              </a:rPr>
              <a:t>RPO/RTO/SLA</a:t>
            </a:r>
            <a:endParaRPr lang="en-US" sz="4400" spc="500" dirty="0">
              <a:solidFill>
                <a:srgbClr val="0C5351"/>
              </a:solidFill>
              <a:latin typeface="Raleway ExtraBold"/>
              <a:cs typeface="Raleway ExtraBold"/>
            </a:endParaRPr>
          </a:p>
        </p:txBody>
      </p:sp>
    </p:spTree>
    <p:extLst>
      <p:ext uri="{BB962C8B-B14F-4D97-AF65-F5344CB8AC3E}">
        <p14:creationId xmlns:p14="http://schemas.microsoft.com/office/powerpoint/2010/main" val="18740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noAutofit/>
          </a:bodyPr>
          <a:lstStyle/>
          <a:p>
            <a:pPr algn="ctr"/>
            <a:endParaRPr lang="en-US" sz="2000"/>
          </a:p>
        </p:txBody>
      </p:sp>
      <p:grpSp>
        <p:nvGrpSpPr>
          <p:cNvPr id="8" name="Group 1216"/>
          <p:cNvGrpSpPr>
            <a:grpSpLocks noChangeAspect="1"/>
          </p:cNvGrpSpPr>
          <p:nvPr/>
        </p:nvGrpSpPr>
        <p:grpSpPr bwMode="auto">
          <a:xfrm rot="647883">
            <a:off x="441661" y="5011415"/>
            <a:ext cx="203200" cy="203200"/>
            <a:chOff x="8400256" y="3573016"/>
            <a:chExt cx="423863" cy="422275"/>
          </a:xfrm>
          <a:solidFill>
            <a:schemeClr val="tx2"/>
          </a:solidFill>
        </p:grpSpPr>
        <p:sp>
          <p:nvSpPr>
            <p:cNvPr id="10" name="Oval 315"/>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fontAlgn="base">
                <a:spcBef>
                  <a:spcPct val="0"/>
                </a:spcBef>
                <a:spcAft>
                  <a:spcPct val="0"/>
                </a:spcAft>
                <a:defRPr>
                  <a:solidFill>
                    <a:schemeClr val="tx1"/>
                  </a:solidFill>
                  <a:latin typeface="Open Sans" charset="0"/>
                </a:defRPr>
              </a:lvl6pPr>
              <a:lvl7pPr marL="2971800" indent="-228600" fontAlgn="base">
                <a:spcBef>
                  <a:spcPct val="0"/>
                </a:spcBef>
                <a:spcAft>
                  <a:spcPct val="0"/>
                </a:spcAft>
                <a:defRPr>
                  <a:solidFill>
                    <a:schemeClr val="tx1"/>
                  </a:solidFill>
                  <a:latin typeface="Open Sans" charset="0"/>
                </a:defRPr>
              </a:lvl7pPr>
              <a:lvl8pPr marL="3429000" indent="-228600" fontAlgn="base">
                <a:spcBef>
                  <a:spcPct val="0"/>
                </a:spcBef>
                <a:spcAft>
                  <a:spcPct val="0"/>
                </a:spcAft>
                <a:defRPr>
                  <a:solidFill>
                    <a:schemeClr val="tx1"/>
                  </a:solidFill>
                  <a:latin typeface="Open Sans" charset="0"/>
                </a:defRPr>
              </a:lvl8pPr>
              <a:lvl9pPr marL="3886200" indent="-228600" fontAlgn="base">
                <a:spcBef>
                  <a:spcPct val="0"/>
                </a:spcBef>
                <a:spcAft>
                  <a:spcPct val="0"/>
                </a:spcAft>
                <a:defRPr>
                  <a:solidFill>
                    <a:schemeClr val="tx1"/>
                  </a:solidFill>
                  <a:latin typeface="Open Sans" charset="0"/>
                </a:defRPr>
              </a:lvl9pPr>
            </a:lstStyle>
            <a:p>
              <a:pPr eaLnBrk="1" hangingPunct="1"/>
              <a:endParaRPr lang="en-AU" altLang="en-US" sz="2000">
                <a:solidFill>
                  <a:schemeClr val="accent1"/>
                </a:solidFill>
              </a:endParaRPr>
            </a:p>
          </p:txBody>
        </p:sp>
        <p:sp>
          <p:nvSpPr>
            <p:cNvPr id="11" name="Rectangle 316"/>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fontAlgn="base">
                <a:spcBef>
                  <a:spcPct val="0"/>
                </a:spcBef>
                <a:spcAft>
                  <a:spcPct val="0"/>
                </a:spcAft>
                <a:defRPr>
                  <a:solidFill>
                    <a:schemeClr val="tx1"/>
                  </a:solidFill>
                  <a:latin typeface="Open Sans" charset="0"/>
                </a:defRPr>
              </a:lvl6pPr>
              <a:lvl7pPr marL="2971800" indent="-228600" fontAlgn="base">
                <a:spcBef>
                  <a:spcPct val="0"/>
                </a:spcBef>
                <a:spcAft>
                  <a:spcPct val="0"/>
                </a:spcAft>
                <a:defRPr>
                  <a:solidFill>
                    <a:schemeClr val="tx1"/>
                  </a:solidFill>
                  <a:latin typeface="Open Sans" charset="0"/>
                </a:defRPr>
              </a:lvl7pPr>
              <a:lvl8pPr marL="3429000" indent="-228600" fontAlgn="base">
                <a:spcBef>
                  <a:spcPct val="0"/>
                </a:spcBef>
                <a:spcAft>
                  <a:spcPct val="0"/>
                </a:spcAft>
                <a:defRPr>
                  <a:solidFill>
                    <a:schemeClr val="tx1"/>
                  </a:solidFill>
                  <a:latin typeface="Open Sans" charset="0"/>
                </a:defRPr>
              </a:lvl8pPr>
              <a:lvl9pPr marL="3886200" indent="-228600" fontAlgn="base">
                <a:spcBef>
                  <a:spcPct val="0"/>
                </a:spcBef>
                <a:spcAft>
                  <a:spcPct val="0"/>
                </a:spcAft>
                <a:defRPr>
                  <a:solidFill>
                    <a:schemeClr val="tx1"/>
                  </a:solidFill>
                  <a:latin typeface="Open Sans" charset="0"/>
                </a:defRPr>
              </a:lvl9pPr>
            </a:lstStyle>
            <a:p>
              <a:pPr eaLnBrk="1" hangingPunct="1"/>
              <a:endParaRPr lang="en-AU" altLang="en-US" sz="2000">
                <a:solidFill>
                  <a:schemeClr val="accent1"/>
                </a:solidFill>
              </a:endParaRPr>
            </a:p>
          </p:txBody>
        </p:sp>
        <p:sp>
          <p:nvSpPr>
            <p:cNvPr id="12" name="Freeform 317"/>
            <p:cNvSpPr>
              <a:spLocks/>
            </p:cNvSpPr>
            <p:nvPr/>
          </p:nvSpPr>
          <p:spPr bwMode="auto">
            <a:xfrm>
              <a:off x="8551069" y="3706366"/>
              <a:ext cx="273050" cy="288925"/>
            </a:xfrm>
            <a:custGeom>
              <a:avLst/>
              <a:gdLst>
                <a:gd name="T0" fmla="*/ 167173 w 196"/>
                <a:gd name="T1" fmla="*/ 0 h 207"/>
                <a:gd name="T2" fmla="*/ 84980 w 196"/>
                <a:gd name="T3" fmla="*/ 44665 h 207"/>
                <a:gd name="T4" fmla="*/ 83587 w 196"/>
                <a:gd name="T5" fmla="*/ 44665 h 207"/>
                <a:gd name="T6" fmla="*/ 83587 w 196"/>
                <a:gd name="T7" fmla="*/ 6979 h 207"/>
                <a:gd name="T8" fmla="*/ 0 w 196"/>
                <a:gd name="T9" fmla="*/ 6979 h 207"/>
                <a:gd name="T10" fmla="*/ 0 w 196"/>
                <a:gd name="T11" fmla="*/ 288925 h 207"/>
                <a:gd name="T12" fmla="*/ 87766 w 196"/>
                <a:gd name="T13" fmla="*/ 288925 h 207"/>
                <a:gd name="T14" fmla="*/ 87766 w 196"/>
                <a:gd name="T15" fmla="*/ 149348 h 207"/>
                <a:gd name="T16" fmla="*/ 139311 w 196"/>
                <a:gd name="T17" fmla="*/ 76768 h 207"/>
                <a:gd name="T18" fmla="*/ 185284 w 196"/>
                <a:gd name="T19" fmla="*/ 152139 h 207"/>
                <a:gd name="T20" fmla="*/ 185284 w 196"/>
                <a:gd name="T21" fmla="*/ 288925 h 207"/>
                <a:gd name="T22" fmla="*/ 273050 w 196"/>
                <a:gd name="T23" fmla="*/ 288925 h 207"/>
                <a:gd name="T24" fmla="*/ 273050 w 196"/>
                <a:gd name="T25" fmla="*/ 133994 h 207"/>
                <a:gd name="T26" fmla="*/ 16717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solidFill>
                  <a:schemeClr val="accent1"/>
                </a:solidFill>
              </a:endParaRPr>
            </a:p>
          </p:txBody>
        </p:sp>
      </p:grpSp>
      <p:sp>
        <p:nvSpPr>
          <p:cNvPr id="9" name="Freeform 318"/>
          <p:cNvSpPr>
            <a:spLocks noChangeAspect="1"/>
          </p:cNvSpPr>
          <p:nvPr/>
        </p:nvSpPr>
        <p:spPr bwMode="auto">
          <a:xfrm rot="711818">
            <a:off x="404849" y="4761448"/>
            <a:ext cx="278970" cy="228600"/>
          </a:xfrm>
          <a:custGeom>
            <a:avLst/>
            <a:gdLst>
              <a:gd name="T0" fmla="*/ 343740 w 298"/>
              <a:gd name="T1" fmla="*/ 33507 h 243"/>
              <a:gd name="T2" fmla="*/ 303368 w 298"/>
              <a:gd name="T3" fmla="*/ 45061 h 243"/>
              <a:gd name="T4" fmla="*/ 334512 w 298"/>
              <a:gd name="T5" fmla="*/ 5777 h 243"/>
              <a:gd name="T6" fmla="*/ 289526 w 298"/>
              <a:gd name="T7" fmla="*/ 23108 h 243"/>
              <a:gd name="T8" fmla="*/ 238772 w 298"/>
              <a:gd name="T9" fmla="*/ 0 h 243"/>
              <a:gd name="T10" fmla="*/ 167256 w 298"/>
              <a:gd name="T11" fmla="*/ 71636 h 243"/>
              <a:gd name="T12" fmla="*/ 169563 w 298"/>
              <a:gd name="T13" fmla="*/ 87811 h 243"/>
              <a:gd name="T14" fmla="*/ 24223 w 298"/>
              <a:gd name="T15" fmla="*/ 13865 h 243"/>
              <a:gd name="T16" fmla="*/ 14995 w 298"/>
              <a:gd name="T17" fmla="*/ 48527 h 243"/>
              <a:gd name="T18" fmla="*/ 46140 w 298"/>
              <a:gd name="T19" fmla="*/ 107453 h 243"/>
              <a:gd name="T20" fmla="*/ 13842 w 298"/>
              <a:gd name="T21" fmla="*/ 99365 h 243"/>
              <a:gd name="T22" fmla="*/ 13842 w 298"/>
              <a:gd name="T23" fmla="*/ 99365 h 243"/>
              <a:gd name="T24" fmla="*/ 70363 w 298"/>
              <a:gd name="T25" fmla="*/ 168690 h 243"/>
              <a:gd name="T26" fmla="*/ 51907 w 298"/>
              <a:gd name="T27" fmla="*/ 172156 h 243"/>
              <a:gd name="T28" fmla="*/ 39219 w 298"/>
              <a:gd name="T29" fmla="*/ 169845 h 243"/>
              <a:gd name="T30" fmla="*/ 104968 w 298"/>
              <a:gd name="T31" fmla="*/ 219528 h 243"/>
              <a:gd name="T32" fmla="*/ 17302 w 298"/>
              <a:gd name="T33" fmla="*/ 249569 h 243"/>
              <a:gd name="T34" fmla="*/ 0 w 298"/>
              <a:gd name="T35" fmla="*/ 248413 h 243"/>
              <a:gd name="T36" fmla="*/ 108428 w 298"/>
              <a:gd name="T37" fmla="*/ 280765 h 243"/>
              <a:gd name="T38" fmla="*/ 309135 w 298"/>
              <a:gd name="T39" fmla="*/ 79723 h 243"/>
              <a:gd name="T40" fmla="*/ 309135 w 298"/>
              <a:gd name="T41" fmla="*/ 70480 h 243"/>
              <a:gd name="T42" fmla="*/ 343740 w 298"/>
              <a:gd name="T43" fmla="*/ 33507 h 2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98" h="243">
                <a:moveTo>
                  <a:pt x="298" y="29"/>
                </a:moveTo>
                <a:cubicBezTo>
                  <a:pt x="287" y="34"/>
                  <a:pt x="276" y="37"/>
                  <a:pt x="263" y="39"/>
                </a:cubicBezTo>
                <a:cubicBezTo>
                  <a:pt x="276" y="31"/>
                  <a:pt x="285" y="19"/>
                  <a:pt x="290" y="5"/>
                </a:cubicBezTo>
                <a:cubicBezTo>
                  <a:pt x="278" y="12"/>
                  <a:pt x="265" y="17"/>
                  <a:pt x="251" y="20"/>
                </a:cubicBezTo>
                <a:cubicBezTo>
                  <a:pt x="240" y="8"/>
                  <a:pt x="224" y="0"/>
                  <a:pt x="207" y="0"/>
                </a:cubicBezTo>
                <a:cubicBezTo>
                  <a:pt x="173" y="0"/>
                  <a:pt x="145" y="28"/>
                  <a:pt x="145" y="62"/>
                </a:cubicBezTo>
                <a:cubicBezTo>
                  <a:pt x="145" y="66"/>
                  <a:pt x="146" y="71"/>
                  <a:pt x="147" y="76"/>
                </a:cubicBezTo>
                <a:cubicBezTo>
                  <a:pt x="96" y="73"/>
                  <a:pt x="51" y="49"/>
                  <a:pt x="21" y="12"/>
                </a:cubicBezTo>
                <a:cubicBezTo>
                  <a:pt x="16" y="21"/>
                  <a:pt x="13" y="31"/>
                  <a:pt x="13" y="42"/>
                </a:cubicBezTo>
                <a:cubicBezTo>
                  <a:pt x="13" y="64"/>
                  <a:pt x="24" y="82"/>
                  <a:pt x="40" y="93"/>
                </a:cubicBezTo>
                <a:cubicBezTo>
                  <a:pt x="30" y="93"/>
                  <a:pt x="20" y="90"/>
                  <a:pt x="12" y="86"/>
                </a:cubicBezTo>
                <a:cubicBezTo>
                  <a:pt x="12" y="86"/>
                  <a:pt x="12" y="86"/>
                  <a:pt x="12" y="86"/>
                </a:cubicBezTo>
                <a:cubicBezTo>
                  <a:pt x="12" y="116"/>
                  <a:pt x="33" y="141"/>
                  <a:pt x="61" y="146"/>
                </a:cubicBezTo>
                <a:cubicBezTo>
                  <a:pt x="56" y="148"/>
                  <a:pt x="51" y="149"/>
                  <a:pt x="45" y="149"/>
                </a:cubicBezTo>
                <a:cubicBezTo>
                  <a:pt x="41" y="149"/>
                  <a:pt x="37" y="148"/>
                  <a:pt x="34" y="147"/>
                </a:cubicBezTo>
                <a:cubicBezTo>
                  <a:pt x="41" y="172"/>
                  <a:pt x="64" y="189"/>
                  <a:pt x="91" y="190"/>
                </a:cubicBezTo>
                <a:cubicBezTo>
                  <a:pt x="70" y="206"/>
                  <a:pt x="44" y="216"/>
                  <a:pt x="15" y="216"/>
                </a:cubicBezTo>
                <a:cubicBezTo>
                  <a:pt x="10" y="216"/>
                  <a:pt x="5" y="216"/>
                  <a:pt x="0" y="215"/>
                </a:cubicBezTo>
                <a:cubicBezTo>
                  <a:pt x="27" y="233"/>
                  <a:pt x="59" y="243"/>
                  <a:pt x="94" y="243"/>
                </a:cubicBezTo>
                <a:cubicBezTo>
                  <a:pt x="206" y="243"/>
                  <a:pt x="268" y="150"/>
                  <a:pt x="268" y="69"/>
                </a:cubicBezTo>
                <a:cubicBezTo>
                  <a:pt x="268" y="66"/>
                  <a:pt x="268" y="63"/>
                  <a:pt x="268" y="61"/>
                </a:cubicBezTo>
                <a:cubicBezTo>
                  <a:pt x="280" y="52"/>
                  <a:pt x="290" y="41"/>
                  <a:pt x="298" y="29"/>
                </a:cubicBezTo>
              </a:path>
            </a:pathLst>
          </a:custGeom>
          <a:solidFill>
            <a:schemeClr val="tx2"/>
          </a:solidFill>
          <a:ln>
            <a:noFill/>
          </a:ln>
        </p:spPr>
        <p:txBody>
          <a:bodyPr/>
          <a:lstStyle/>
          <a:p>
            <a:endParaRPr lang="en-US" sz="2000">
              <a:solidFill>
                <a:schemeClr val="accent1"/>
              </a:solidFill>
            </a:endParaRPr>
          </a:p>
        </p:txBody>
      </p:sp>
      <p:sp>
        <p:nvSpPr>
          <p:cNvPr id="16" name="TextBox 15"/>
          <p:cNvSpPr txBox="1"/>
          <p:nvPr/>
        </p:nvSpPr>
        <p:spPr>
          <a:xfrm>
            <a:off x="624691" y="832302"/>
            <a:ext cx="5042683" cy="2682722"/>
          </a:xfrm>
          <a:prstGeom prst="rect">
            <a:avLst/>
          </a:prstGeom>
          <a:noFill/>
        </p:spPr>
        <p:txBody>
          <a:bodyPr wrap="square" rtlCol="0">
            <a:spAutoFit/>
          </a:bodyPr>
          <a:lstStyle/>
          <a:p>
            <a:pPr algn="ctr"/>
            <a:endParaRPr lang="en-US" sz="3333" b="1" spc="333" dirty="0">
              <a:solidFill>
                <a:srgbClr val="0C5351"/>
              </a:solidFill>
              <a:latin typeface="Segoe UI" panose="020B0502040204020203" pitchFamily="34" charset="0"/>
              <a:cs typeface="Segoe UI" panose="020B0502040204020203" pitchFamily="34" charset="0"/>
            </a:endParaRPr>
          </a:p>
          <a:p>
            <a:pPr algn="ctr"/>
            <a:r>
              <a:rPr lang="en-US" sz="8000" b="1" spc="500" dirty="0">
                <a:solidFill>
                  <a:srgbClr val="003A78"/>
                </a:solidFill>
                <a:latin typeface="Segoe UI" panose="020B0502040204020203" pitchFamily="34" charset="0"/>
                <a:cs typeface="Segoe UI" panose="020B0502040204020203" pitchFamily="34" charset="0"/>
              </a:rPr>
              <a:t>EDWIN</a:t>
            </a:r>
            <a:r>
              <a:rPr lang="en-US" sz="5000" b="1" spc="333" dirty="0">
                <a:solidFill>
                  <a:srgbClr val="003A78"/>
                </a:solidFill>
                <a:latin typeface="Segoe UI" panose="020B0502040204020203" pitchFamily="34" charset="0"/>
                <a:cs typeface="Segoe UI" panose="020B0502040204020203" pitchFamily="34" charset="0"/>
              </a:rPr>
              <a:t> </a:t>
            </a:r>
          </a:p>
          <a:p>
            <a:pPr algn="ctr"/>
            <a:r>
              <a:rPr lang="en-US" sz="5500" spc="-125" dirty="0">
                <a:solidFill>
                  <a:srgbClr val="003A78"/>
                </a:solidFill>
                <a:latin typeface="Segoe UI" panose="020B0502040204020203" pitchFamily="34" charset="0"/>
                <a:cs typeface="Segoe UI" panose="020B0502040204020203" pitchFamily="34" charset="0"/>
              </a:rPr>
              <a:t>SARMIENTO</a:t>
            </a:r>
            <a:endParaRPr lang="en-US" sz="3333" spc="-125" dirty="0">
              <a:solidFill>
                <a:srgbClr val="003A78"/>
              </a:solidFill>
              <a:latin typeface="Segoe UI" panose="020B0502040204020203" pitchFamily="34" charset="0"/>
              <a:cs typeface="Segoe UI" panose="020B0502040204020203" pitchFamily="34" charset="0"/>
            </a:endParaRPr>
          </a:p>
        </p:txBody>
      </p:sp>
      <p:sp>
        <p:nvSpPr>
          <p:cNvPr id="17" name="TextBox 16"/>
          <p:cNvSpPr txBox="1"/>
          <p:nvPr/>
        </p:nvSpPr>
        <p:spPr>
          <a:xfrm>
            <a:off x="699357" y="4000450"/>
            <a:ext cx="5372453" cy="1323439"/>
          </a:xfrm>
          <a:prstGeom prst="rect">
            <a:avLst/>
          </a:prstGeom>
          <a:noFill/>
        </p:spPr>
        <p:txBody>
          <a:bodyPr wrap="square" rtlCol="0">
            <a:spAutoFit/>
          </a:bodyPr>
          <a:lstStyle/>
          <a:p>
            <a:r>
              <a:rPr lang="en-US" sz="2000" dirty="0">
                <a:solidFill>
                  <a:schemeClr val="bg1">
                    <a:lumMod val="50000"/>
                  </a:schemeClr>
                </a:solidFill>
                <a:latin typeface="Segoe UI" panose="020B0502040204020203" pitchFamily="34" charset="0"/>
                <a:cs typeface="Segoe UI" panose="020B0502040204020203" pitchFamily="34" charset="0"/>
              </a:rPr>
              <a:t>https://LearnSQLServerHADR.com</a:t>
            </a:r>
          </a:p>
          <a:p>
            <a:r>
              <a:rPr lang="en-US" sz="2000" dirty="0" err="1">
                <a:solidFill>
                  <a:schemeClr val="bg1">
                    <a:lumMod val="50000"/>
                  </a:schemeClr>
                </a:solidFill>
                <a:latin typeface="Segoe UI" panose="020B0502040204020203" pitchFamily="34" charset="0"/>
                <a:cs typeface="Segoe UI" panose="020B0502040204020203" pitchFamily="34" charset="0"/>
              </a:rPr>
              <a:t>edwin@EdwinMSarmiento.com</a:t>
            </a:r>
            <a:endParaRPr lang="en-US" sz="2000" dirty="0">
              <a:solidFill>
                <a:schemeClr val="bg1">
                  <a:lumMod val="50000"/>
                </a:schemeClr>
              </a:solidFill>
              <a:latin typeface="Segoe UI" panose="020B0502040204020203" pitchFamily="34" charset="0"/>
              <a:cs typeface="Segoe UI" panose="020B0502040204020203" pitchFamily="34" charset="0"/>
            </a:endParaRPr>
          </a:p>
          <a:p>
            <a:r>
              <a:rPr lang="en-US" sz="2000" dirty="0">
                <a:solidFill>
                  <a:schemeClr val="bg1">
                    <a:lumMod val="50000"/>
                  </a:schemeClr>
                </a:solidFill>
                <a:latin typeface="Segoe UI" panose="020B0502040204020203" pitchFamily="34" charset="0"/>
                <a:cs typeface="Segoe UI" panose="020B0502040204020203" pitchFamily="34" charset="0"/>
              </a:rPr>
              <a:t>@</a:t>
            </a:r>
            <a:r>
              <a:rPr lang="en-US" sz="2000" b="1" dirty="0" err="1">
                <a:solidFill>
                  <a:schemeClr val="bg1">
                    <a:lumMod val="50000"/>
                  </a:schemeClr>
                </a:solidFill>
                <a:latin typeface="Segoe UI" panose="020B0502040204020203" pitchFamily="34" charset="0"/>
                <a:cs typeface="Segoe UI" panose="020B0502040204020203" pitchFamily="34" charset="0"/>
              </a:rPr>
              <a:t>EdwinMSarmiento</a:t>
            </a:r>
            <a:endParaRPr lang="en-US" sz="2000" b="1" dirty="0">
              <a:solidFill>
                <a:schemeClr val="bg1">
                  <a:lumMod val="50000"/>
                </a:schemeClr>
              </a:solidFill>
              <a:latin typeface="Segoe UI" panose="020B0502040204020203" pitchFamily="34" charset="0"/>
              <a:cs typeface="Segoe UI" panose="020B0502040204020203" pitchFamily="34" charset="0"/>
            </a:endParaRPr>
          </a:p>
          <a:p>
            <a:r>
              <a:rPr lang="en-US" sz="2000" dirty="0">
                <a:solidFill>
                  <a:schemeClr val="bg1">
                    <a:lumMod val="50000"/>
                  </a:schemeClr>
                </a:solidFill>
                <a:latin typeface="Segoe UI" panose="020B0502040204020203" pitchFamily="34" charset="0"/>
                <a:cs typeface="Segoe UI" panose="020B0502040204020203" pitchFamily="34" charset="0"/>
              </a:rPr>
              <a:t>http://ca.linkedin.com/in/</a:t>
            </a:r>
            <a:r>
              <a:rPr lang="en-US" sz="2000" b="1" dirty="0">
                <a:solidFill>
                  <a:schemeClr val="bg1">
                    <a:lumMod val="50000"/>
                  </a:schemeClr>
                </a:solidFill>
                <a:latin typeface="Segoe UI" panose="020B0502040204020203" pitchFamily="34" charset="0"/>
                <a:cs typeface="Segoe UI" panose="020B0502040204020203" pitchFamily="34" charset="0"/>
              </a:rPr>
              <a:t>EdwinMSarmiento</a:t>
            </a:r>
          </a:p>
        </p:txBody>
      </p:sp>
      <p:pic>
        <p:nvPicPr>
          <p:cNvPr id="20" name="Picture 19"/>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15402">
            <a:off x="427382" y="4052242"/>
            <a:ext cx="323611" cy="3236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 name="Picture 2" descr="http://socialogicmarketing.com/wordpress/wp-content/uploads/2012/09/Email-icon-square.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61998">
            <a:off x="348300" y="4332974"/>
            <a:ext cx="443137" cy="447040"/>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365126" y="3639022"/>
            <a:ext cx="5530613" cy="338554"/>
          </a:xfrm>
          <a:prstGeom prst="rect">
            <a:avLst/>
          </a:prstGeom>
          <a:noFill/>
        </p:spPr>
        <p:txBody>
          <a:bodyPr wrap="square" rtlCol="0">
            <a:spAutoFit/>
          </a:bodyPr>
          <a:lstStyle/>
          <a:p>
            <a:pPr algn="ctr"/>
            <a:r>
              <a:rPr lang="en-US" sz="1600" dirty="0">
                <a:solidFill>
                  <a:schemeClr val="bg1">
                    <a:lumMod val="50000"/>
                  </a:schemeClr>
                </a:solidFill>
                <a:latin typeface="Segoe UI" panose="020B0502040204020203" pitchFamily="34" charset="0"/>
                <a:cs typeface="Segoe UI" panose="020B0502040204020203" pitchFamily="34" charset="0"/>
              </a:rPr>
              <a:t>Microsoft MVP/Microsoft Certified Master: SQL Server</a:t>
            </a:r>
          </a:p>
        </p:txBody>
      </p:sp>
      <p:cxnSp>
        <p:nvCxnSpPr>
          <p:cNvPr id="13" name="Straight Connector 12"/>
          <p:cNvCxnSpPr/>
          <p:nvPr/>
        </p:nvCxnSpPr>
        <p:spPr>
          <a:xfrm>
            <a:off x="638687" y="3455458"/>
            <a:ext cx="500752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B4C91562-3654-286A-5A28-C2E4142BD62A}"/>
              </a:ext>
            </a:extLst>
          </p:cNvPr>
          <p:cNvCxnSpPr/>
          <p:nvPr/>
        </p:nvCxnSpPr>
        <p:spPr>
          <a:xfrm>
            <a:off x="648136" y="3801210"/>
            <a:ext cx="13716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86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2D4B2-14DE-BBCF-69EF-8CC17F00DEF4}"/>
              </a:ext>
            </a:extLst>
          </p:cNvPr>
          <p:cNvSpPr txBox="1"/>
          <p:nvPr/>
        </p:nvSpPr>
        <p:spPr>
          <a:xfrm>
            <a:off x="-161192" y="4381500"/>
            <a:ext cx="9046308" cy="1015663"/>
          </a:xfrm>
          <a:prstGeom prst="rect">
            <a:avLst/>
          </a:prstGeom>
          <a:solidFill>
            <a:schemeClr val="tx2">
              <a:lumMod val="75000"/>
              <a:alpha val="70000"/>
            </a:schemeClr>
          </a:solidFill>
        </p:spPr>
        <p:txBody>
          <a:bodyPr wrap="square" rtlCol="0">
            <a:spAutoFit/>
          </a:bodyPr>
          <a:lstStyle/>
          <a:p>
            <a:r>
              <a:rPr lang="en-US" sz="6000" spc="250" dirty="0">
                <a:solidFill>
                  <a:schemeClr val="bg1">
                    <a:lumMod val="95000"/>
                  </a:schemeClr>
                </a:solidFill>
                <a:latin typeface="Raleway ExtraBold"/>
                <a:cs typeface="Raleway ExtraBold"/>
              </a:rPr>
              <a:t>                 </a:t>
            </a:r>
            <a:r>
              <a:rPr lang="en-US" sz="5400" spc="250" dirty="0">
                <a:solidFill>
                  <a:schemeClr val="bg1">
                    <a:lumMod val="95000"/>
                  </a:schemeClr>
                </a:solidFill>
                <a:latin typeface="Raleway ExtraBold"/>
                <a:cs typeface="Raleway ExtraBold"/>
              </a:rPr>
              <a:t>Decide	</a:t>
            </a:r>
            <a:endParaRPr lang="en-US" sz="8000" spc="250" dirty="0">
              <a:solidFill>
                <a:schemeClr val="bg1">
                  <a:lumMod val="95000"/>
                </a:schemeClr>
              </a:solidFill>
              <a:latin typeface="Raleway Regular"/>
              <a:cs typeface="Raleway Regular"/>
            </a:endParaRPr>
          </a:p>
        </p:txBody>
      </p:sp>
      <p:sp>
        <p:nvSpPr>
          <p:cNvPr id="7" name="TextBox 6"/>
          <p:cNvSpPr txBox="1"/>
          <p:nvPr/>
        </p:nvSpPr>
        <p:spPr>
          <a:xfrm>
            <a:off x="1285154" y="3365500"/>
            <a:ext cx="1603324" cy="2644250"/>
          </a:xfrm>
          <a:prstGeom prst="rect">
            <a:avLst/>
          </a:prstGeom>
          <a:noFill/>
        </p:spPr>
        <p:txBody>
          <a:bodyPr wrap="none" rtlCol="0">
            <a:spAutoFit/>
          </a:bodyPr>
          <a:lstStyle/>
          <a:p>
            <a:r>
              <a:rPr lang="en-CA" sz="16583" dirty="0">
                <a:solidFill>
                  <a:srgbClr val="C1A56D"/>
                </a:solidFill>
                <a:effectLst>
                  <a:outerShdw blurRad="50800" dist="38100" dir="2700000" algn="tl" rotWithShape="0">
                    <a:prstClr val="black">
                      <a:alpha val="40000"/>
                    </a:prstClr>
                  </a:outerShdw>
                </a:effectLst>
                <a:latin typeface="Arial Black"/>
                <a:ea typeface="Tahoma" pitchFamily="34" charset="0"/>
                <a:cs typeface="Arial Black"/>
              </a:rPr>
              <a:t>2</a:t>
            </a:r>
            <a:endParaRPr lang="en-CA" sz="6000" dirty="0">
              <a:solidFill>
                <a:srgbClr val="C1A56D"/>
              </a:solidFill>
              <a:effectLst>
                <a:outerShdw blurRad="50800" dist="38100" dir="2700000" algn="tl" rotWithShape="0">
                  <a:prstClr val="black">
                    <a:alpha val="40000"/>
                  </a:prstClr>
                </a:outerShdw>
              </a:effectLst>
              <a:latin typeface="Arial Black"/>
              <a:ea typeface="Tahoma" pitchFamily="34" charset="0"/>
              <a:cs typeface="Arial Black"/>
            </a:endParaRPr>
          </a:p>
        </p:txBody>
      </p:sp>
      <p:sp>
        <p:nvSpPr>
          <p:cNvPr id="6" name="TextBox 5"/>
          <p:cNvSpPr txBox="1"/>
          <p:nvPr/>
        </p:nvSpPr>
        <p:spPr>
          <a:xfrm>
            <a:off x="203200" y="627007"/>
            <a:ext cx="9525000" cy="1569660"/>
          </a:xfrm>
          <a:prstGeom prst="rect">
            <a:avLst/>
          </a:prstGeom>
          <a:noFill/>
        </p:spPr>
        <p:txBody>
          <a:bodyPr wrap="square" rtlCol="0">
            <a:spAutoFit/>
          </a:bodyPr>
          <a:lstStyle/>
          <a:p>
            <a:r>
              <a:rPr lang="en-US" sz="3200" dirty="0">
                <a:solidFill>
                  <a:schemeClr val="bg1">
                    <a:lumMod val="50000"/>
                  </a:schemeClr>
                </a:solidFill>
                <a:latin typeface="Raleway Regular"/>
                <a:cs typeface="Raleway Regular"/>
              </a:rPr>
              <a:t>decide on the </a:t>
            </a:r>
            <a:r>
              <a:rPr lang="en-US" sz="3200" dirty="0">
                <a:solidFill>
                  <a:srgbClr val="C00000"/>
                </a:solidFill>
                <a:latin typeface="Raleway Regular"/>
                <a:cs typeface="Raleway Regular"/>
              </a:rPr>
              <a:t>BEST SOLUTION </a:t>
            </a:r>
            <a:r>
              <a:rPr lang="en-US" sz="3200" dirty="0">
                <a:solidFill>
                  <a:schemeClr val="bg1">
                    <a:lumMod val="50000"/>
                  </a:schemeClr>
                </a:solidFill>
                <a:latin typeface="Raleway Regular"/>
                <a:cs typeface="Raleway Regular"/>
              </a:rPr>
              <a:t>&amp; </a:t>
            </a:r>
            <a:r>
              <a:rPr lang="en-US" sz="3200" dirty="0">
                <a:solidFill>
                  <a:srgbClr val="C00000"/>
                </a:solidFill>
                <a:latin typeface="Raleway Regular"/>
                <a:cs typeface="Raleway Regular"/>
              </a:rPr>
              <a:t>STRATEGY</a:t>
            </a:r>
            <a:r>
              <a:rPr lang="en-US" sz="3200" dirty="0">
                <a:solidFill>
                  <a:schemeClr val="bg1">
                    <a:lumMod val="50000"/>
                  </a:schemeClr>
                </a:solidFill>
                <a:latin typeface="Raleway Regular"/>
                <a:cs typeface="Raleway Regular"/>
              </a:rPr>
              <a:t> </a:t>
            </a:r>
          </a:p>
          <a:p>
            <a:r>
              <a:rPr lang="en-US" sz="3200" dirty="0">
                <a:solidFill>
                  <a:schemeClr val="bg1">
                    <a:lumMod val="50000"/>
                  </a:schemeClr>
                </a:solidFill>
                <a:latin typeface="Raleway Regular"/>
                <a:cs typeface="Raleway Regular"/>
              </a:rPr>
              <a:t>based on the results of the discovery </a:t>
            </a:r>
          </a:p>
          <a:p>
            <a:r>
              <a:rPr lang="en-US" sz="3200" dirty="0">
                <a:solidFill>
                  <a:schemeClr val="bg1">
                    <a:lumMod val="50000"/>
                  </a:schemeClr>
                </a:solidFill>
                <a:latin typeface="Raleway Regular"/>
                <a:cs typeface="Raleway Regular"/>
              </a:rPr>
              <a:t>from the previous phase</a:t>
            </a:r>
            <a:endParaRPr lang="en-US" sz="3200" dirty="0">
              <a:solidFill>
                <a:schemeClr val="bg1">
                  <a:lumMod val="50000"/>
                </a:schemeClr>
              </a:solidFill>
              <a:latin typeface="Raleway ExtraBold"/>
              <a:cs typeface="Raleway ExtraBold"/>
            </a:endParaRPr>
          </a:p>
        </p:txBody>
      </p:sp>
    </p:spTree>
    <p:extLst>
      <p:ext uri="{BB962C8B-B14F-4D97-AF65-F5344CB8AC3E}">
        <p14:creationId xmlns:p14="http://schemas.microsoft.com/office/powerpoint/2010/main" val="94972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alking down a dirt path next to a tree&#10;&#10;Description automatically generated">
            <a:extLst>
              <a:ext uri="{FF2B5EF4-FFF2-40B4-BE49-F238E27FC236}">
                <a16:creationId xmlns:a16="http://schemas.microsoft.com/office/drawing/2014/main" id="{54043C0E-036D-4A76-AAD1-C40237C3435A}"/>
              </a:ext>
            </a:extLst>
          </p:cNvPr>
          <p:cNvPicPr>
            <a:picLocks noChangeAspect="1"/>
          </p:cNvPicPr>
          <p:nvPr/>
        </p:nvPicPr>
        <p:blipFill rotWithShape="1">
          <a:blip r:embed="rId3"/>
          <a:srcRect t="43210" b="7940"/>
          <a:stretch/>
        </p:blipFill>
        <p:spPr>
          <a:xfrm>
            <a:off x="0" y="0"/>
            <a:ext cx="10170158" cy="6210300"/>
          </a:xfrm>
          <a:prstGeom prst="rect">
            <a:avLst/>
          </a:prstGeom>
        </p:spPr>
      </p:pic>
      <p:sp>
        <p:nvSpPr>
          <p:cNvPr id="7" name="TextBox 6">
            <a:extLst>
              <a:ext uri="{FF2B5EF4-FFF2-40B4-BE49-F238E27FC236}">
                <a16:creationId xmlns:a16="http://schemas.microsoft.com/office/drawing/2014/main" id="{5E55073F-247D-4FC4-8879-BFCB01FFED06}"/>
              </a:ext>
            </a:extLst>
          </p:cNvPr>
          <p:cNvSpPr txBox="1"/>
          <p:nvPr/>
        </p:nvSpPr>
        <p:spPr>
          <a:xfrm rot="21319510">
            <a:off x="826471" y="1196710"/>
            <a:ext cx="2440866" cy="954107"/>
          </a:xfrm>
          <a:prstGeom prst="rect">
            <a:avLst/>
          </a:prstGeom>
          <a:solidFill>
            <a:schemeClr val="bg1">
              <a:lumMod val="95000"/>
              <a:alpha val="73000"/>
            </a:schemeClr>
          </a:solidFill>
        </p:spPr>
        <p:txBody>
          <a:bodyPr wrap="square" rtlCol="0">
            <a:spAutoFit/>
          </a:bodyPr>
          <a:lstStyle/>
          <a:p>
            <a:pPr algn="ctr"/>
            <a:r>
              <a:rPr lang="en-US" sz="2800" b="1" dirty="0">
                <a:solidFill>
                  <a:srgbClr val="3F3F44"/>
                </a:solidFill>
                <a:latin typeface="Raleway Regular"/>
                <a:cs typeface="Raleway Regular"/>
              </a:rPr>
              <a:t>some vs ALL databases</a:t>
            </a:r>
            <a:endParaRPr lang="en-US" sz="2800" b="1" dirty="0">
              <a:solidFill>
                <a:srgbClr val="3F3F44"/>
              </a:solidFill>
              <a:latin typeface="Raleway ExtraBold"/>
              <a:cs typeface="Raleway ExtraBold"/>
            </a:endParaRPr>
          </a:p>
        </p:txBody>
      </p:sp>
      <p:sp>
        <p:nvSpPr>
          <p:cNvPr id="8" name="TextBox 7">
            <a:extLst>
              <a:ext uri="{FF2B5EF4-FFF2-40B4-BE49-F238E27FC236}">
                <a16:creationId xmlns:a16="http://schemas.microsoft.com/office/drawing/2014/main" id="{E6D314B4-74DF-457B-A75D-740EF9B90696}"/>
              </a:ext>
            </a:extLst>
          </p:cNvPr>
          <p:cNvSpPr txBox="1"/>
          <p:nvPr/>
        </p:nvSpPr>
        <p:spPr>
          <a:xfrm rot="376335">
            <a:off x="4533756" y="952683"/>
            <a:ext cx="5290692" cy="523220"/>
          </a:xfrm>
          <a:prstGeom prst="rect">
            <a:avLst/>
          </a:prstGeom>
          <a:solidFill>
            <a:schemeClr val="bg1">
              <a:lumMod val="95000"/>
              <a:alpha val="73000"/>
            </a:schemeClr>
          </a:solidFill>
        </p:spPr>
        <p:txBody>
          <a:bodyPr wrap="square" rtlCol="0">
            <a:spAutoFit/>
          </a:bodyPr>
          <a:lstStyle/>
          <a:p>
            <a:pPr algn="ctr"/>
            <a:r>
              <a:rPr lang="en-US" sz="2800" b="1" dirty="0">
                <a:solidFill>
                  <a:srgbClr val="3F3F44"/>
                </a:solidFill>
                <a:latin typeface="Raleway Regular"/>
                <a:cs typeface="Raleway Regular"/>
              </a:rPr>
              <a:t>IN SOURCE vs OUTSOURCE</a:t>
            </a:r>
            <a:endParaRPr lang="en-US" sz="2800" b="1" dirty="0">
              <a:solidFill>
                <a:srgbClr val="3F3F44"/>
              </a:solidFill>
              <a:latin typeface="Raleway ExtraBold"/>
              <a:cs typeface="Raleway ExtraBold"/>
            </a:endParaRPr>
          </a:p>
        </p:txBody>
      </p:sp>
      <p:sp>
        <p:nvSpPr>
          <p:cNvPr id="11" name="TextBox 10">
            <a:extLst>
              <a:ext uri="{FF2B5EF4-FFF2-40B4-BE49-F238E27FC236}">
                <a16:creationId xmlns:a16="http://schemas.microsoft.com/office/drawing/2014/main" id="{40A34A90-F57A-4202-92F1-88784289EB05}"/>
              </a:ext>
            </a:extLst>
          </p:cNvPr>
          <p:cNvSpPr txBox="1"/>
          <p:nvPr/>
        </p:nvSpPr>
        <p:spPr>
          <a:xfrm rot="158552">
            <a:off x="363799" y="3223584"/>
            <a:ext cx="3647928" cy="954107"/>
          </a:xfrm>
          <a:prstGeom prst="rect">
            <a:avLst/>
          </a:prstGeom>
          <a:solidFill>
            <a:schemeClr val="bg1">
              <a:lumMod val="95000"/>
              <a:alpha val="73000"/>
            </a:schemeClr>
          </a:solidFill>
        </p:spPr>
        <p:txBody>
          <a:bodyPr wrap="square" rtlCol="0">
            <a:spAutoFit/>
          </a:bodyPr>
          <a:lstStyle/>
          <a:p>
            <a:pPr algn="ctr"/>
            <a:r>
              <a:rPr lang="en-US" sz="2800" dirty="0">
                <a:solidFill>
                  <a:srgbClr val="3F3F44"/>
                </a:solidFill>
                <a:latin typeface="Raleway" panose="020B0503030101060003" pitchFamily="34" charset="0"/>
                <a:cs typeface="Raleway ExtraBold"/>
              </a:rPr>
              <a:t>Upgrade vs Migrate vs BOTH</a:t>
            </a:r>
          </a:p>
        </p:txBody>
      </p:sp>
      <p:sp>
        <p:nvSpPr>
          <p:cNvPr id="13" name="TextBox 12">
            <a:extLst>
              <a:ext uri="{FF2B5EF4-FFF2-40B4-BE49-F238E27FC236}">
                <a16:creationId xmlns:a16="http://schemas.microsoft.com/office/drawing/2014/main" id="{DE584AA6-4FA9-4424-86BE-B30724257F00}"/>
              </a:ext>
            </a:extLst>
          </p:cNvPr>
          <p:cNvSpPr txBox="1"/>
          <p:nvPr/>
        </p:nvSpPr>
        <p:spPr>
          <a:xfrm>
            <a:off x="2257692" y="5102236"/>
            <a:ext cx="5644615" cy="553998"/>
          </a:xfrm>
          <a:prstGeom prst="rect">
            <a:avLst/>
          </a:prstGeom>
          <a:solidFill>
            <a:schemeClr val="bg1">
              <a:lumMod val="95000"/>
              <a:alpha val="73000"/>
            </a:schemeClr>
          </a:solidFill>
        </p:spPr>
        <p:txBody>
          <a:bodyPr wrap="square" rtlCol="0">
            <a:spAutoFit/>
          </a:bodyPr>
          <a:lstStyle/>
          <a:p>
            <a:pPr algn="ctr"/>
            <a:r>
              <a:rPr lang="en-US" sz="3000" b="1" dirty="0">
                <a:solidFill>
                  <a:srgbClr val="3F3F44"/>
                </a:solidFill>
                <a:latin typeface="Raleway Regular"/>
                <a:cs typeface="Raleway Regular"/>
              </a:rPr>
              <a:t>Azure VMs vs Azure SQL MI</a:t>
            </a:r>
            <a:endParaRPr lang="en-US" sz="1667" b="1" dirty="0">
              <a:solidFill>
                <a:srgbClr val="3F3F44"/>
              </a:solidFill>
              <a:latin typeface="Raleway ExtraBold"/>
              <a:cs typeface="Raleway ExtraBold"/>
            </a:endParaRPr>
          </a:p>
        </p:txBody>
      </p:sp>
      <p:sp>
        <p:nvSpPr>
          <p:cNvPr id="14" name="TextBox 13">
            <a:extLst>
              <a:ext uri="{FF2B5EF4-FFF2-40B4-BE49-F238E27FC236}">
                <a16:creationId xmlns:a16="http://schemas.microsoft.com/office/drawing/2014/main" id="{DF6E8C03-A2EB-4B3B-9E96-3CEBC24CEC4F}"/>
              </a:ext>
            </a:extLst>
          </p:cNvPr>
          <p:cNvSpPr txBox="1"/>
          <p:nvPr/>
        </p:nvSpPr>
        <p:spPr>
          <a:xfrm rot="21442653">
            <a:off x="6424425" y="3139822"/>
            <a:ext cx="3371696" cy="984885"/>
          </a:xfrm>
          <a:prstGeom prst="rect">
            <a:avLst/>
          </a:prstGeom>
          <a:solidFill>
            <a:schemeClr val="bg1">
              <a:lumMod val="95000"/>
              <a:alpha val="73000"/>
            </a:schemeClr>
          </a:solidFill>
        </p:spPr>
        <p:txBody>
          <a:bodyPr wrap="square" rtlCol="0">
            <a:spAutoFit/>
          </a:bodyPr>
          <a:lstStyle/>
          <a:p>
            <a:pPr algn="ctr"/>
            <a:r>
              <a:rPr lang="en-US" sz="3000" b="1" dirty="0">
                <a:solidFill>
                  <a:srgbClr val="3F3F44"/>
                </a:solidFill>
                <a:latin typeface="Raleway Regular"/>
                <a:cs typeface="Raleway Regular"/>
              </a:rPr>
              <a:t>set expectations</a:t>
            </a:r>
          </a:p>
          <a:p>
            <a:pPr algn="ctr"/>
            <a:r>
              <a:rPr lang="en-US" sz="1400" b="1" dirty="0">
                <a:solidFill>
                  <a:srgbClr val="3F3F44"/>
                </a:solidFill>
                <a:latin typeface="Raleway Regular"/>
                <a:cs typeface="Raleway ExtraBold"/>
              </a:rPr>
              <a:t>- issue resolution before migration -</a:t>
            </a:r>
          </a:p>
          <a:p>
            <a:pPr algn="ctr"/>
            <a:r>
              <a:rPr lang="en-US" sz="1400" b="1" dirty="0">
                <a:solidFill>
                  <a:srgbClr val="3F3F44"/>
                </a:solidFill>
                <a:latin typeface="Raleway Regular"/>
                <a:cs typeface="Raleway ExtraBold"/>
              </a:rPr>
              <a:t>- validation after migration -</a:t>
            </a:r>
            <a:endParaRPr lang="en-US" sz="1400" b="1" dirty="0">
              <a:solidFill>
                <a:srgbClr val="3F3F44"/>
              </a:solidFill>
              <a:latin typeface="Raleway ExtraBold"/>
              <a:cs typeface="Raleway ExtraBold"/>
            </a:endParaRPr>
          </a:p>
        </p:txBody>
      </p:sp>
      <p:sp>
        <p:nvSpPr>
          <p:cNvPr id="15" name="TextBox 14">
            <a:extLst>
              <a:ext uri="{FF2B5EF4-FFF2-40B4-BE49-F238E27FC236}">
                <a16:creationId xmlns:a16="http://schemas.microsoft.com/office/drawing/2014/main" id="{CE52FC61-EB32-4385-850B-55DF63EB4A92}"/>
              </a:ext>
            </a:extLst>
          </p:cNvPr>
          <p:cNvSpPr txBox="1"/>
          <p:nvPr/>
        </p:nvSpPr>
        <p:spPr>
          <a:xfrm rot="158552">
            <a:off x="3780187" y="2169620"/>
            <a:ext cx="2163857" cy="553998"/>
          </a:xfrm>
          <a:prstGeom prst="rect">
            <a:avLst/>
          </a:prstGeom>
          <a:solidFill>
            <a:schemeClr val="bg1">
              <a:lumMod val="95000"/>
              <a:alpha val="73000"/>
            </a:schemeClr>
          </a:solidFill>
        </p:spPr>
        <p:txBody>
          <a:bodyPr wrap="square" rtlCol="0">
            <a:spAutoFit/>
          </a:bodyPr>
          <a:lstStyle/>
          <a:p>
            <a:pPr algn="ctr"/>
            <a:r>
              <a:rPr lang="en-US" sz="3000" b="1" dirty="0">
                <a:solidFill>
                  <a:srgbClr val="3F3F44"/>
                </a:solidFill>
                <a:effectLst>
                  <a:outerShdw blurRad="38100" dist="38100" dir="2700000" algn="tl">
                    <a:srgbClr val="000000">
                      <a:alpha val="43137"/>
                    </a:srgbClr>
                  </a:outerShdw>
                </a:effectLst>
                <a:latin typeface="Raleway Regular"/>
                <a:cs typeface="Raleway Regular"/>
              </a:rPr>
              <a:t>BUDGET</a:t>
            </a:r>
            <a:endParaRPr lang="en-US" sz="1667" b="1" dirty="0">
              <a:solidFill>
                <a:srgbClr val="3F3F44"/>
              </a:solidFill>
              <a:effectLst>
                <a:outerShdw blurRad="38100" dist="38100" dir="2700000" algn="tl">
                  <a:srgbClr val="000000">
                    <a:alpha val="43137"/>
                  </a:srgbClr>
                </a:outerShdw>
              </a:effectLst>
              <a:latin typeface="Raleway ExtraBold"/>
              <a:cs typeface="Raleway ExtraBold"/>
            </a:endParaRPr>
          </a:p>
        </p:txBody>
      </p:sp>
    </p:spTree>
    <p:extLst>
      <p:ext uri="{BB962C8B-B14F-4D97-AF65-F5344CB8AC3E}">
        <p14:creationId xmlns:p14="http://schemas.microsoft.com/office/powerpoint/2010/main" val="181907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near clapper icon for the movie A firecracker for filmmaking Board for a film set vector illustr">
            <a:extLst>
              <a:ext uri="{FF2B5EF4-FFF2-40B4-BE49-F238E27FC236}">
                <a16:creationId xmlns:a16="http://schemas.microsoft.com/office/drawing/2014/main" id="{5461E6E0-9DB3-0626-5014-839E26D01A1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4000" y="1290683"/>
            <a:ext cx="32385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1192" y="4381500"/>
            <a:ext cx="9046308" cy="1015663"/>
          </a:xfrm>
          <a:prstGeom prst="rect">
            <a:avLst/>
          </a:prstGeom>
          <a:solidFill>
            <a:schemeClr val="tx2">
              <a:lumMod val="75000"/>
              <a:alpha val="70000"/>
            </a:schemeClr>
          </a:solidFill>
        </p:spPr>
        <p:txBody>
          <a:bodyPr wrap="square" rtlCol="0">
            <a:spAutoFit/>
          </a:bodyPr>
          <a:lstStyle/>
          <a:p>
            <a:r>
              <a:rPr lang="en-US" sz="6000" spc="250" dirty="0">
                <a:solidFill>
                  <a:schemeClr val="bg1">
                    <a:lumMod val="95000"/>
                  </a:schemeClr>
                </a:solidFill>
                <a:latin typeface="Raleway ExtraBold"/>
                <a:cs typeface="Raleway ExtraBold"/>
              </a:rPr>
              <a:t>                 </a:t>
            </a:r>
            <a:r>
              <a:rPr lang="en-US" sz="5400" spc="250" dirty="0">
                <a:solidFill>
                  <a:schemeClr val="bg1">
                    <a:lumMod val="95000"/>
                  </a:schemeClr>
                </a:solidFill>
                <a:latin typeface="Raleway ExtraBold"/>
                <a:cs typeface="Raleway ExtraBold"/>
              </a:rPr>
              <a:t>Act</a:t>
            </a:r>
            <a:endParaRPr lang="en-US" sz="8000" spc="250" dirty="0">
              <a:solidFill>
                <a:schemeClr val="bg1">
                  <a:lumMod val="95000"/>
                </a:schemeClr>
              </a:solidFill>
              <a:latin typeface="Raleway Regular"/>
              <a:cs typeface="Raleway Regular"/>
            </a:endParaRPr>
          </a:p>
        </p:txBody>
      </p:sp>
      <p:sp>
        <p:nvSpPr>
          <p:cNvPr id="7" name="TextBox 6"/>
          <p:cNvSpPr txBox="1"/>
          <p:nvPr/>
        </p:nvSpPr>
        <p:spPr>
          <a:xfrm>
            <a:off x="1285154" y="3365500"/>
            <a:ext cx="1603324" cy="2644250"/>
          </a:xfrm>
          <a:prstGeom prst="rect">
            <a:avLst/>
          </a:prstGeom>
          <a:noFill/>
        </p:spPr>
        <p:txBody>
          <a:bodyPr wrap="none" rtlCol="0">
            <a:spAutoFit/>
          </a:bodyPr>
          <a:lstStyle/>
          <a:p>
            <a:r>
              <a:rPr lang="en-CA" sz="16583" dirty="0">
                <a:solidFill>
                  <a:srgbClr val="C1A56D"/>
                </a:solidFill>
                <a:effectLst>
                  <a:outerShdw blurRad="50800" dist="38100" dir="2700000" algn="tl" rotWithShape="0">
                    <a:prstClr val="black">
                      <a:alpha val="40000"/>
                    </a:prstClr>
                  </a:outerShdw>
                </a:effectLst>
                <a:latin typeface="Arial Black"/>
                <a:ea typeface="Tahoma" pitchFamily="34" charset="0"/>
                <a:cs typeface="Arial Black"/>
              </a:rPr>
              <a:t>3</a:t>
            </a:r>
            <a:endParaRPr lang="en-CA" sz="6000" dirty="0">
              <a:solidFill>
                <a:srgbClr val="C1A56D"/>
              </a:solidFill>
              <a:effectLst>
                <a:outerShdw blurRad="50800" dist="38100" dir="2700000" algn="tl" rotWithShape="0">
                  <a:prstClr val="black">
                    <a:alpha val="40000"/>
                  </a:prstClr>
                </a:outerShdw>
              </a:effectLst>
              <a:latin typeface="Arial Black"/>
              <a:ea typeface="Tahoma" pitchFamily="34" charset="0"/>
              <a:cs typeface="Arial Black"/>
            </a:endParaRPr>
          </a:p>
        </p:txBody>
      </p:sp>
      <p:sp>
        <p:nvSpPr>
          <p:cNvPr id="2" name="TextBox 1">
            <a:extLst>
              <a:ext uri="{FF2B5EF4-FFF2-40B4-BE49-F238E27FC236}">
                <a16:creationId xmlns:a16="http://schemas.microsoft.com/office/drawing/2014/main" id="{8224FCED-D226-D959-F814-B9F8424F9C34}"/>
              </a:ext>
            </a:extLst>
          </p:cNvPr>
          <p:cNvSpPr txBox="1"/>
          <p:nvPr/>
        </p:nvSpPr>
        <p:spPr>
          <a:xfrm>
            <a:off x="163653" y="293495"/>
            <a:ext cx="7241895" cy="1600438"/>
          </a:xfrm>
          <a:prstGeom prst="rect">
            <a:avLst/>
          </a:prstGeom>
          <a:solidFill>
            <a:schemeClr val="bg1">
              <a:lumMod val="95000"/>
              <a:alpha val="73000"/>
            </a:schemeClr>
          </a:solidFill>
        </p:spPr>
        <p:txBody>
          <a:bodyPr wrap="square" rtlCol="0">
            <a:spAutoFit/>
          </a:bodyPr>
          <a:lstStyle/>
          <a:p>
            <a:r>
              <a:rPr lang="en-US" sz="5400" dirty="0">
                <a:solidFill>
                  <a:schemeClr val="bg1">
                    <a:lumMod val="50000"/>
                  </a:schemeClr>
                </a:solidFill>
                <a:latin typeface="Raleway Regular"/>
                <a:cs typeface="Raleway Regular"/>
              </a:rPr>
              <a:t>move towards the </a:t>
            </a:r>
            <a:r>
              <a:rPr lang="en-US" sz="4400" dirty="0">
                <a:solidFill>
                  <a:schemeClr val="bg1">
                    <a:lumMod val="50000"/>
                  </a:schemeClr>
                </a:solidFill>
                <a:latin typeface="Raleway Regular"/>
                <a:cs typeface="Raleway Regular"/>
              </a:rPr>
              <a:t>direction of your decisions</a:t>
            </a:r>
            <a:endParaRPr lang="en-US" sz="4400" dirty="0">
              <a:solidFill>
                <a:schemeClr val="bg1">
                  <a:lumMod val="50000"/>
                </a:schemeClr>
              </a:solidFill>
              <a:latin typeface="Raleway ExtraBold"/>
              <a:cs typeface="Raleway ExtraBold"/>
            </a:endParaRPr>
          </a:p>
        </p:txBody>
      </p:sp>
    </p:spTree>
    <p:extLst>
      <p:ext uri="{BB962C8B-B14F-4D97-AF65-F5344CB8AC3E}">
        <p14:creationId xmlns:p14="http://schemas.microsoft.com/office/powerpoint/2010/main" val="26823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holding a sign&#10;&#10;Description automatically generated">
            <a:extLst>
              <a:ext uri="{FF2B5EF4-FFF2-40B4-BE49-F238E27FC236}">
                <a16:creationId xmlns:a16="http://schemas.microsoft.com/office/drawing/2014/main" id="{4D60EC08-CEEA-4184-83D6-14F1BAD97052}"/>
              </a:ext>
            </a:extLst>
          </p:cNvPr>
          <p:cNvPicPr>
            <a:picLocks noChangeAspect="1"/>
          </p:cNvPicPr>
          <p:nvPr/>
        </p:nvPicPr>
        <p:blipFill>
          <a:blip r:embed="rId3"/>
          <a:stretch>
            <a:fillRect/>
          </a:stretch>
        </p:blipFill>
        <p:spPr>
          <a:xfrm>
            <a:off x="1" y="-575594"/>
            <a:ext cx="10159999" cy="6866187"/>
          </a:xfrm>
          <a:prstGeom prst="rect">
            <a:avLst/>
          </a:prstGeom>
        </p:spPr>
      </p:pic>
      <p:sp>
        <p:nvSpPr>
          <p:cNvPr id="7" name="TextBox 6">
            <a:extLst>
              <a:ext uri="{FF2B5EF4-FFF2-40B4-BE49-F238E27FC236}">
                <a16:creationId xmlns:a16="http://schemas.microsoft.com/office/drawing/2014/main" id="{5E55073F-247D-4FC4-8879-BFCB01FFED06}"/>
              </a:ext>
            </a:extLst>
          </p:cNvPr>
          <p:cNvSpPr txBox="1"/>
          <p:nvPr/>
        </p:nvSpPr>
        <p:spPr>
          <a:xfrm rot="21319510">
            <a:off x="676413" y="663106"/>
            <a:ext cx="2440866" cy="1425903"/>
          </a:xfrm>
          <a:prstGeom prst="rect">
            <a:avLst/>
          </a:prstGeom>
          <a:solidFill>
            <a:schemeClr val="bg1">
              <a:lumMod val="95000"/>
              <a:alpha val="73000"/>
            </a:schemeClr>
          </a:solidFill>
        </p:spPr>
        <p:txBody>
          <a:bodyPr wrap="square" rtlCol="0">
            <a:spAutoFit/>
          </a:bodyPr>
          <a:lstStyle/>
          <a:p>
            <a:pPr algn="ctr"/>
            <a:r>
              <a:rPr lang="en-US" sz="4000" b="1" dirty="0">
                <a:solidFill>
                  <a:srgbClr val="3F3F44"/>
                </a:solidFill>
                <a:latin typeface="Raleway Regular"/>
                <a:cs typeface="Raleway Regular"/>
              </a:rPr>
              <a:t>define</a:t>
            </a:r>
          </a:p>
          <a:p>
            <a:pPr algn="ctr"/>
            <a:r>
              <a:rPr lang="en-US" sz="2333" b="1" dirty="0">
                <a:solidFill>
                  <a:srgbClr val="3F3F44"/>
                </a:solidFill>
                <a:latin typeface="Raleway Regular"/>
                <a:cs typeface="Raleway ExtraBold"/>
              </a:rPr>
              <a:t>migration</a:t>
            </a:r>
          </a:p>
          <a:p>
            <a:pPr algn="ctr"/>
            <a:r>
              <a:rPr lang="en-US" sz="2333" b="1" dirty="0">
                <a:solidFill>
                  <a:srgbClr val="3F3F44"/>
                </a:solidFill>
                <a:latin typeface="Raleway Regular"/>
                <a:cs typeface="Raleway ExtraBold"/>
              </a:rPr>
              <a:t>strategy</a:t>
            </a:r>
          </a:p>
        </p:txBody>
      </p:sp>
      <p:sp>
        <p:nvSpPr>
          <p:cNvPr id="8" name="TextBox 7">
            <a:extLst>
              <a:ext uri="{FF2B5EF4-FFF2-40B4-BE49-F238E27FC236}">
                <a16:creationId xmlns:a16="http://schemas.microsoft.com/office/drawing/2014/main" id="{E6D314B4-74DF-457B-A75D-740EF9B90696}"/>
              </a:ext>
            </a:extLst>
          </p:cNvPr>
          <p:cNvSpPr txBox="1"/>
          <p:nvPr/>
        </p:nvSpPr>
        <p:spPr>
          <a:xfrm rot="376335">
            <a:off x="6976168" y="496266"/>
            <a:ext cx="2558930" cy="1759584"/>
          </a:xfrm>
          <a:prstGeom prst="rect">
            <a:avLst/>
          </a:prstGeom>
          <a:solidFill>
            <a:schemeClr val="bg1">
              <a:lumMod val="50000"/>
              <a:alpha val="73000"/>
            </a:schemeClr>
          </a:solidFill>
        </p:spPr>
        <p:txBody>
          <a:bodyPr wrap="square" rtlCol="0">
            <a:spAutoFit/>
          </a:bodyPr>
          <a:lstStyle/>
          <a:p>
            <a:pPr algn="ctr"/>
            <a:r>
              <a:rPr lang="en-US" sz="5500" b="1" dirty="0">
                <a:solidFill>
                  <a:schemeClr val="bg1">
                    <a:lumMod val="95000"/>
                  </a:schemeClr>
                </a:solidFill>
                <a:latin typeface="Raleway Regular"/>
                <a:cs typeface="Raleway Regular"/>
              </a:rPr>
              <a:t>define</a:t>
            </a:r>
            <a:r>
              <a:rPr lang="en-US" sz="2667" b="1" dirty="0">
                <a:solidFill>
                  <a:schemeClr val="bg1">
                    <a:lumMod val="95000"/>
                  </a:schemeClr>
                </a:solidFill>
                <a:latin typeface="Raleway Regular"/>
                <a:cs typeface="Raleway Regular"/>
              </a:rPr>
              <a:t> operational procedures</a:t>
            </a:r>
            <a:endParaRPr lang="en-US" sz="2667" b="1" dirty="0">
              <a:solidFill>
                <a:schemeClr val="bg1">
                  <a:lumMod val="95000"/>
                </a:schemeClr>
              </a:solidFill>
              <a:latin typeface="Raleway ExtraBold"/>
              <a:cs typeface="Raleway ExtraBold"/>
            </a:endParaRPr>
          </a:p>
        </p:txBody>
      </p:sp>
      <p:sp>
        <p:nvSpPr>
          <p:cNvPr id="11" name="TextBox 10">
            <a:extLst>
              <a:ext uri="{FF2B5EF4-FFF2-40B4-BE49-F238E27FC236}">
                <a16:creationId xmlns:a16="http://schemas.microsoft.com/office/drawing/2014/main" id="{40A34A90-F57A-4202-92F1-88784289EB05}"/>
              </a:ext>
            </a:extLst>
          </p:cNvPr>
          <p:cNvSpPr txBox="1"/>
          <p:nvPr/>
        </p:nvSpPr>
        <p:spPr>
          <a:xfrm>
            <a:off x="3176975" y="4871290"/>
            <a:ext cx="4239825" cy="553998"/>
          </a:xfrm>
          <a:prstGeom prst="rect">
            <a:avLst/>
          </a:prstGeom>
          <a:solidFill>
            <a:schemeClr val="bg1">
              <a:lumMod val="50000"/>
              <a:alpha val="73000"/>
            </a:schemeClr>
          </a:solidFill>
        </p:spPr>
        <p:txBody>
          <a:bodyPr wrap="square" rtlCol="0">
            <a:spAutoFit/>
          </a:bodyPr>
          <a:lstStyle/>
          <a:p>
            <a:pPr algn="ctr"/>
            <a:r>
              <a:rPr lang="en-US" sz="3000" dirty="0">
                <a:solidFill>
                  <a:schemeClr val="bg1">
                    <a:lumMod val="95000"/>
                  </a:schemeClr>
                </a:solidFill>
                <a:latin typeface="Raleway" panose="020B0503030101060003" pitchFamily="34" charset="0"/>
                <a:cs typeface="Raleway ExtraBold"/>
              </a:rPr>
              <a:t>implement monitoring</a:t>
            </a:r>
          </a:p>
        </p:txBody>
      </p:sp>
      <p:sp>
        <p:nvSpPr>
          <p:cNvPr id="13" name="TextBox 12">
            <a:extLst>
              <a:ext uri="{FF2B5EF4-FFF2-40B4-BE49-F238E27FC236}">
                <a16:creationId xmlns:a16="http://schemas.microsoft.com/office/drawing/2014/main" id="{DE584AA6-4FA9-4424-86BE-B30724257F00}"/>
              </a:ext>
            </a:extLst>
          </p:cNvPr>
          <p:cNvSpPr txBox="1"/>
          <p:nvPr/>
        </p:nvSpPr>
        <p:spPr>
          <a:xfrm>
            <a:off x="303957" y="3910076"/>
            <a:ext cx="4631267" cy="553998"/>
          </a:xfrm>
          <a:prstGeom prst="rect">
            <a:avLst/>
          </a:prstGeom>
          <a:solidFill>
            <a:schemeClr val="bg1">
              <a:lumMod val="95000"/>
              <a:alpha val="73000"/>
            </a:schemeClr>
          </a:solidFill>
        </p:spPr>
        <p:txBody>
          <a:bodyPr wrap="square" rtlCol="0">
            <a:spAutoFit/>
          </a:bodyPr>
          <a:lstStyle/>
          <a:p>
            <a:pPr algn="ctr"/>
            <a:r>
              <a:rPr lang="en-US" sz="3000" b="1" dirty="0">
                <a:solidFill>
                  <a:srgbClr val="3F3F44"/>
                </a:solidFill>
                <a:latin typeface="Raleway Regular"/>
                <a:cs typeface="Raleway Regular"/>
              </a:rPr>
              <a:t>implement the solution</a:t>
            </a:r>
            <a:endParaRPr lang="en-US" sz="1667" b="1" dirty="0">
              <a:solidFill>
                <a:srgbClr val="3F3F44"/>
              </a:solidFill>
              <a:latin typeface="Raleway ExtraBold"/>
              <a:cs typeface="Raleway ExtraBold"/>
            </a:endParaRPr>
          </a:p>
        </p:txBody>
      </p:sp>
      <p:sp>
        <p:nvSpPr>
          <p:cNvPr id="14" name="TextBox 13">
            <a:extLst>
              <a:ext uri="{FF2B5EF4-FFF2-40B4-BE49-F238E27FC236}">
                <a16:creationId xmlns:a16="http://schemas.microsoft.com/office/drawing/2014/main" id="{DF6E8C03-A2EB-4B3B-9E96-3CEBC24CEC4F}"/>
              </a:ext>
            </a:extLst>
          </p:cNvPr>
          <p:cNvSpPr txBox="1"/>
          <p:nvPr/>
        </p:nvSpPr>
        <p:spPr>
          <a:xfrm rot="21442653">
            <a:off x="6360152" y="3816435"/>
            <a:ext cx="2895168" cy="553998"/>
          </a:xfrm>
          <a:prstGeom prst="rect">
            <a:avLst/>
          </a:prstGeom>
          <a:solidFill>
            <a:schemeClr val="bg1">
              <a:lumMod val="50000"/>
              <a:alpha val="73000"/>
            </a:schemeClr>
          </a:solidFill>
        </p:spPr>
        <p:txBody>
          <a:bodyPr wrap="square" rtlCol="0">
            <a:spAutoFit/>
          </a:bodyPr>
          <a:lstStyle/>
          <a:p>
            <a:pPr algn="ctr"/>
            <a:r>
              <a:rPr lang="en-US" sz="3000" b="1" dirty="0">
                <a:solidFill>
                  <a:schemeClr val="bg1">
                    <a:lumMod val="95000"/>
                  </a:schemeClr>
                </a:solidFill>
                <a:latin typeface="Raleway Regular"/>
                <a:cs typeface="Raleway Regular"/>
              </a:rPr>
              <a:t>train staff</a:t>
            </a:r>
            <a:endParaRPr lang="en-US" sz="1667" b="1" dirty="0">
              <a:solidFill>
                <a:schemeClr val="bg1">
                  <a:lumMod val="95000"/>
                </a:schemeClr>
              </a:solidFill>
              <a:latin typeface="Raleway ExtraBold"/>
              <a:cs typeface="Raleway ExtraBold"/>
            </a:endParaRPr>
          </a:p>
        </p:txBody>
      </p:sp>
      <p:sp>
        <p:nvSpPr>
          <p:cNvPr id="15" name="TextBox 14">
            <a:extLst>
              <a:ext uri="{FF2B5EF4-FFF2-40B4-BE49-F238E27FC236}">
                <a16:creationId xmlns:a16="http://schemas.microsoft.com/office/drawing/2014/main" id="{CE52FC61-EB32-4385-850B-55DF63EB4A92}"/>
              </a:ext>
            </a:extLst>
          </p:cNvPr>
          <p:cNvSpPr txBox="1"/>
          <p:nvPr/>
        </p:nvSpPr>
        <p:spPr>
          <a:xfrm rot="158552">
            <a:off x="3825921" y="1951603"/>
            <a:ext cx="2767629" cy="1477328"/>
          </a:xfrm>
          <a:prstGeom prst="rect">
            <a:avLst/>
          </a:prstGeom>
          <a:solidFill>
            <a:srgbClr val="848484">
              <a:alpha val="73000"/>
            </a:srgbClr>
          </a:solidFill>
        </p:spPr>
        <p:txBody>
          <a:bodyPr wrap="square" rtlCol="0">
            <a:spAutoFit/>
          </a:bodyPr>
          <a:lstStyle/>
          <a:p>
            <a:pPr algn="ctr"/>
            <a:r>
              <a:rPr lang="en-US" sz="3000" b="1" dirty="0">
                <a:solidFill>
                  <a:schemeClr val="bg1">
                    <a:lumMod val="95000"/>
                  </a:schemeClr>
                </a:solidFill>
                <a:latin typeface="Raleway Regular"/>
                <a:cs typeface="Raleway Regular"/>
              </a:rPr>
              <a:t>issue resolution and escalation</a:t>
            </a:r>
            <a:endParaRPr lang="en-US" sz="1667" b="1" dirty="0">
              <a:solidFill>
                <a:schemeClr val="bg1">
                  <a:lumMod val="95000"/>
                </a:schemeClr>
              </a:solidFill>
              <a:latin typeface="Raleway ExtraBold"/>
              <a:cs typeface="Raleway ExtraBold"/>
            </a:endParaRPr>
          </a:p>
        </p:txBody>
      </p:sp>
    </p:spTree>
    <p:extLst>
      <p:ext uri="{BB962C8B-B14F-4D97-AF65-F5344CB8AC3E}">
        <p14:creationId xmlns:p14="http://schemas.microsoft.com/office/powerpoint/2010/main" val="182973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FEA8A"/>
        </a:solidFill>
        <a:effectLst/>
      </p:bgPr>
    </p:bg>
    <p:spTree>
      <p:nvGrpSpPr>
        <p:cNvPr id="1" name=""/>
        <p:cNvGrpSpPr/>
        <p:nvPr/>
      </p:nvGrpSpPr>
      <p:grpSpPr>
        <a:xfrm>
          <a:off x="0" y="0"/>
          <a:ext cx="0" cy="0"/>
          <a:chOff x="0" y="0"/>
          <a:chExt cx="0" cy="0"/>
        </a:xfrm>
      </p:grpSpPr>
      <p:sp>
        <p:nvSpPr>
          <p:cNvPr id="4" name="Oval 3"/>
          <p:cNvSpPr/>
          <p:nvPr/>
        </p:nvSpPr>
        <p:spPr>
          <a:xfrm>
            <a:off x="5450200" y="2019300"/>
            <a:ext cx="5040000" cy="5040000"/>
          </a:xfrm>
          <a:prstGeom prst="ellipse">
            <a:avLst/>
          </a:prstGeom>
          <a:solidFill>
            <a:srgbClr val="CFE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5755001" y="2324101"/>
            <a:ext cx="1858201" cy="3770263"/>
          </a:xfrm>
          <a:prstGeom prst="rect">
            <a:avLst/>
          </a:prstGeom>
          <a:noFill/>
        </p:spPr>
        <p:txBody>
          <a:bodyPr wrap="none" rtlCol="0">
            <a:spAutoFit/>
          </a:bodyPr>
          <a:lstStyle/>
          <a:p>
            <a:r>
              <a:rPr lang="en-CA" sz="23900" dirty="0">
                <a:solidFill>
                  <a:schemeClr val="bg1"/>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rPr>
              <a:t>2</a:t>
            </a:r>
          </a:p>
        </p:txBody>
      </p:sp>
      <p:sp>
        <p:nvSpPr>
          <p:cNvPr id="7" name="Text Placeholder 2"/>
          <p:cNvSpPr>
            <a:spLocks noGrp="1"/>
          </p:cNvSpPr>
          <p:nvPr>
            <p:ph type="body" sz="quarter" idx="10"/>
          </p:nvPr>
        </p:nvSpPr>
        <p:spPr>
          <a:xfrm>
            <a:off x="7339600" y="3924300"/>
            <a:ext cx="2911200" cy="1066800"/>
          </a:xfrm>
        </p:spPr>
        <p:txBody>
          <a:bodyPr/>
          <a:lstStyle/>
          <a:p>
            <a:pPr marL="0" indent="0">
              <a:spcAft>
                <a:spcPts val="600"/>
              </a:spcAft>
              <a:buNone/>
            </a:pPr>
            <a:r>
              <a:rPr lang="en-US" sz="2800" dirty="0">
                <a:solidFill>
                  <a:schemeClr val="bg1"/>
                </a:solidFill>
                <a:effectLst>
                  <a:outerShdw blurRad="38100" dist="38100" dir="2700000" algn="tl">
                    <a:srgbClr val="000000">
                      <a:alpha val="43137"/>
                    </a:srgbClr>
                  </a:outerShdw>
                </a:effectLst>
                <a:latin typeface="Raleway" panose="020B0503030101060003" pitchFamily="34" charset="0"/>
              </a:rPr>
              <a:t>Considerations</a:t>
            </a:r>
            <a:endParaRPr lang="en-US" sz="4400" dirty="0">
              <a:solidFill>
                <a:schemeClr val="bg1"/>
              </a:solidFill>
              <a:effectLst>
                <a:outerShdw blurRad="38100" dist="38100" dir="2700000" algn="tl">
                  <a:srgbClr val="000000">
                    <a:alpha val="43137"/>
                  </a:srgbClr>
                </a:outerShdw>
              </a:effectLst>
              <a:latin typeface="Raleway" panose="020B0503030101060003" pitchFamily="34" charset="0"/>
            </a:endParaRPr>
          </a:p>
        </p:txBody>
      </p:sp>
    </p:spTree>
    <p:extLst>
      <p:ext uri="{BB962C8B-B14F-4D97-AF65-F5344CB8AC3E}">
        <p14:creationId xmlns:p14="http://schemas.microsoft.com/office/powerpoint/2010/main" val="24167888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332130" y="4155948"/>
            <a:ext cx="35814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lumMod val="50000"/>
                  </a:schemeClr>
                </a:solidFill>
                <a:latin typeface="Raleway Regular"/>
                <a:cs typeface="Raleway Regular"/>
              </a:rPr>
              <a:t>APPLICATIONS</a:t>
            </a:r>
            <a:endParaRPr lang="en-US" sz="2800" dirty="0">
              <a:solidFill>
                <a:schemeClr val="bg1">
                  <a:lumMod val="50000"/>
                </a:schemeClr>
              </a:solidFill>
              <a:latin typeface="Raleway Regular"/>
              <a:cs typeface="Raleway Regular"/>
            </a:endParaRPr>
          </a:p>
        </p:txBody>
      </p:sp>
      <p:pic>
        <p:nvPicPr>
          <p:cNvPr id="2" name="Picture 2" descr="icon-application-modernization">
            <a:extLst>
              <a:ext uri="{FF2B5EF4-FFF2-40B4-BE49-F238E27FC236}">
                <a16:creationId xmlns:a16="http://schemas.microsoft.com/office/drawing/2014/main" id="{8C408CA6-F338-34ED-FE88-06F65B517379}"/>
              </a:ext>
            </a:extLst>
          </p:cNvPr>
          <p:cNvPicPr>
            <a:picLocks noChangeAspect="1" noChangeArrowheads="1"/>
          </p:cNvPicPr>
          <p:nvPr/>
        </p:nvPicPr>
        <p:blipFill>
          <a:blip r:embed="rId3">
            <a:biLevel thresh="75000"/>
            <a:alphaModFix amt="43000"/>
            <a:extLst>
              <a:ext uri="{28A0092B-C50C-407E-A947-70E740481C1C}">
                <a14:useLocalDpi xmlns:a14="http://schemas.microsoft.com/office/drawing/2010/main" val="0"/>
              </a:ext>
            </a:extLst>
          </a:blip>
          <a:srcRect/>
          <a:stretch>
            <a:fillRect/>
          </a:stretch>
        </p:blipFill>
        <p:spPr bwMode="auto">
          <a:xfrm>
            <a:off x="902106" y="1714500"/>
            <a:ext cx="2441448" cy="24414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CC2B85-3BD4-ACF8-BC43-DAAEE2429E89}"/>
              </a:ext>
            </a:extLst>
          </p:cNvPr>
          <p:cNvSpPr txBox="1"/>
          <p:nvPr/>
        </p:nvSpPr>
        <p:spPr>
          <a:xfrm>
            <a:off x="3708400" y="2202467"/>
            <a:ext cx="5725770" cy="1938992"/>
          </a:xfrm>
          <a:prstGeom prst="rect">
            <a:avLst/>
          </a:prstGeom>
          <a:noFill/>
        </p:spPr>
        <p:txBody>
          <a:bodyPr wrap="square" rtlCol="0">
            <a:spAutoFit/>
          </a:bodyPr>
          <a:lstStyle/>
          <a:p>
            <a:pPr algn="ctr"/>
            <a:r>
              <a:rPr lang="en-US" sz="4000" spc="500" dirty="0">
                <a:solidFill>
                  <a:srgbClr val="D03F41"/>
                </a:solidFill>
                <a:latin typeface="Raleway" panose="020B0503030101060003" pitchFamily="34" charset="0"/>
                <a:cs typeface="Avenir Black"/>
              </a:rPr>
              <a:t>Are you moving your apps to Azure?</a:t>
            </a:r>
            <a:endParaRPr lang="en-US" sz="4000" spc="300" dirty="0">
              <a:solidFill>
                <a:srgbClr val="D03F41"/>
              </a:solidFill>
              <a:latin typeface="Raleway" panose="020B0503030101060003" pitchFamily="34" charset="0"/>
              <a:cs typeface="Avenir Black"/>
            </a:endParaRPr>
          </a:p>
        </p:txBody>
      </p:sp>
      <p:sp>
        <p:nvSpPr>
          <p:cNvPr id="4" name="TextBox 3">
            <a:extLst>
              <a:ext uri="{FF2B5EF4-FFF2-40B4-BE49-F238E27FC236}">
                <a16:creationId xmlns:a16="http://schemas.microsoft.com/office/drawing/2014/main" id="{29879FDE-812A-81EB-0FD6-28463E179EB7}"/>
              </a:ext>
            </a:extLst>
          </p:cNvPr>
          <p:cNvSpPr txBox="1"/>
          <p:nvPr/>
        </p:nvSpPr>
        <p:spPr>
          <a:xfrm>
            <a:off x="508000" y="342900"/>
            <a:ext cx="4572000" cy="646331"/>
          </a:xfrm>
          <a:prstGeom prst="rect">
            <a:avLst/>
          </a:prstGeom>
          <a:solidFill>
            <a:schemeClr val="bg1">
              <a:lumMod val="85000"/>
            </a:schemeClr>
          </a:solidFill>
        </p:spPr>
        <p:txBody>
          <a:bodyPr wrap="square" rtlCol="0">
            <a:spAutoFit/>
          </a:bodyPr>
          <a:lstStyle/>
          <a:p>
            <a:r>
              <a:rPr lang="en-US" sz="3600" spc="-125" dirty="0">
                <a:solidFill>
                  <a:srgbClr val="041027"/>
                </a:solidFill>
                <a:latin typeface="Raleway Light"/>
                <a:cs typeface="Raleway Light"/>
              </a:rPr>
              <a:t>CONSIDERATIONS</a:t>
            </a:r>
          </a:p>
        </p:txBody>
      </p:sp>
    </p:spTree>
    <p:extLst>
      <p:ext uri="{BB962C8B-B14F-4D97-AF65-F5344CB8AC3E}">
        <p14:creationId xmlns:p14="http://schemas.microsoft.com/office/powerpoint/2010/main" val="1640014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332130" y="4155948"/>
            <a:ext cx="35814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lumMod val="50000"/>
                  </a:schemeClr>
                </a:solidFill>
                <a:latin typeface="Raleway Regular"/>
                <a:cs typeface="Raleway Regular"/>
              </a:rPr>
              <a:t>APPLICATIONS</a:t>
            </a:r>
            <a:endParaRPr lang="en-US" sz="2800" dirty="0">
              <a:solidFill>
                <a:schemeClr val="bg1">
                  <a:lumMod val="50000"/>
                </a:schemeClr>
              </a:solidFill>
              <a:latin typeface="Raleway Regular"/>
              <a:cs typeface="Raleway Regular"/>
            </a:endParaRPr>
          </a:p>
        </p:txBody>
      </p:sp>
      <p:pic>
        <p:nvPicPr>
          <p:cNvPr id="2" name="Picture 2" descr="icon-application-modernization">
            <a:extLst>
              <a:ext uri="{FF2B5EF4-FFF2-40B4-BE49-F238E27FC236}">
                <a16:creationId xmlns:a16="http://schemas.microsoft.com/office/drawing/2014/main" id="{8C408CA6-F338-34ED-FE88-06F65B517379}"/>
              </a:ext>
            </a:extLst>
          </p:cNvPr>
          <p:cNvPicPr>
            <a:picLocks noChangeAspect="1" noChangeArrowheads="1"/>
          </p:cNvPicPr>
          <p:nvPr/>
        </p:nvPicPr>
        <p:blipFill>
          <a:blip r:embed="rId3">
            <a:biLevel thresh="75000"/>
            <a:alphaModFix amt="43000"/>
            <a:extLst>
              <a:ext uri="{28A0092B-C50C-407E-A947-70E740481C1C}">
                <a14:useLocalDpi xmlns:a14="http://schemas.microsoft.com/office/drawing/2010/main" val="0"/>
              </a:ext>
            </a:extLst>
          </a:blip>
          <a:srcRect/>
          <a:stretch>
            <a:fillRect/>
          </a:stretch>
        </p:blipFill>
        <p:spPr bwMode="auto">
          <a:xfrm>
            <a:off x="902106" y="1714500"/>
            <a:ext cx="2441448" cy="24414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CC2B85-3BD4-ACF8-BC43-DAAEE2429E89}"/>
              </a:ext>
            </a:extLst>
          </p:cNvPr>
          <p:cNvSpPr txBox="1"/>
          <p:nvPr/>
        </p:nvSpPr>
        <p:spPr>
          <a:xfrm>
            <a:off x="3708400" y="2202467"/>
            <a:ext cx="5725770" cy="1323439"/>
          </a:xfrm>
          <a:prstGeom prst="rect">
            <a:avLst/>
          </a:prstGeom>
          <a:noFill/>
        </p:spPr>
        <p:txBody>
          <a:bodyPr wrap="square" rtlCol="0">
            <a:spAutoFit/>
          </a:bodyPr>
          <a:lstStyle/>
          <a:p>
            <a:pPr algn="ctr"/>
            <a:r>
              <a:rPr lang="en-US" sz="4000" spc="500" dirty="0">
                <a:solidFill>
                  <a:srgbClr val="D03F41"/>
                </a:solidFill>
                <a:latin typeface="Raleway" panose="020B0503030101060003" pitchFamily="34" charset="0"/>
                <a:cs typeface="Avenir Black"/>
              </a:rPr>
              <a:t>How will they CONNECT?</a:t>
            </a:r>
            <a:endParaRPr lang="en-US" sz="4000" spc="300" dirty="0">
              <a:solidFill>
                <a:srgbClr val="D03F41"/>
              </a:solidFill>
              <a:latin typeface="Raleway" panose="020B0503030101060003" pitchFamily="34" charset="0"/>
              <a:cs typeface="Avenir Black"/>
            </a:endParaRPr>
          </a:p>
        </p:txBody>
      </p:sp>
      <p:sp>
        <p:nvSpPr>
          <p:cNvPr id="4" name="TextBox 3">
            <a:extLst>
              <a:ext uri="{FF2B5EF4-FFF2-40B4-BE49-F238E27FC236}">
                <a16:creationId xmlns:a16="http://schemas.microsoft.com/office/drawing/2014/main" id="{29879FDE-812A-81EB-0FD6-28463E179EB7}"/>
              </a:ext>
            </a:extLst>
          </p:cNvPr>
          <p:cNvSpPr txBox="1"/>
          <p:nvPr/>
        </p:nvSpPr>
        <p:spPr>
          <a:xfrm>
            <a:off x="508000" y="342900"/>
            <a:ext cx="4572000" cy="646331"/>
          </a:xfrm>
          <a:prstGeom prst="rect">
            <a:avLst/>
          </a:prstGeom>
          <a:solidFill>
            <a:schemeClr val="bg1">
              <a:lumMod val="85000"/>
            </a:schemeClr>
          </a:solidFill>
        </p:spPr>
        <p:txBody>
          <a:bodyPr wrap="square" rtlCol="0">
            <a:spAutoFit/>
          </a:bodyPr>
          <a:lstStyle/>
          <a:p>
            <a:r>
              <a:rPr lang="en-US" sz="3600" spc="-125" dirty="0">
                <a:solidFill>
                  <a:srgbClr val="041027"/>
                </a:solidFill>
                <a:latin typeface="Raleway Light"/>
                <a:cs typeface="Raleway Light"/>
              </a:rPr>
              <a:t>CONSIDERATIONS</a:t>
            </a:r>
          </a:p>
        </p:txBody>
      </p:sp>
    </p:spTree>
    <p:extLst>
      <p:ext uri="{BB962C8B-B14F-4D97-AF65-F5344CB8AC3E}">
        <p14:creationId xmlns:p14="http://schemas.microsoft.com/office/powerpoint/2010/main" val="19976016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332130" y="4155948"/>
            <a:ext cx="35814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lumMod val="50000"/>
                  </a:schemeClr>
                </a:solidFill>
                <a:latin typeface="Raleway Regular"/>
                <a:cs typeface="Raleway Regular"/>
              </a:rPr>
              <a:t>APPLICATIONS</a:t>
            </a:r>
            <a:endParaRPr lang="en-US" sz="2800" dirty="0">
              <a:solidFill>
                <a:schemeClr val="bg1">
                  <a:lumMod val="50000"/>
                </a:schemeClr>
              </a:solidFill>
              <a:latin typeface="Raleway Regular"/>
              <a:cs typeface="Raleway Regular"/>
            </a:endParaRPr>
          </a:p>
        </p:txBody>
      </p:sp>
      <p:pic>
        <p:nvPicPr>
          <p:cNvPr id="2" name="Picture 2" descr="icon-application-modernization">
            <a:extLst>
              <a:ext uri="{FF2B5EF4-FFF2-40B4-BE49-F238E27FC236}">
                <a16:creationId xmlns:a16="http://schemas.microsoft.com/office/drawing/2014/main" id="{8C408CA6-F338-34ED-FE88-06F65B517379}"/>
              </a:ext>
            </a:extLst>
          </p:cNvPr>
          <p:cNvPicPr>
            <a:picLocks noChangeAspect="1" noChangeArrowheads="1"/>
          </p:cNvPicPr>
          <p:nvPr/>
        </p:nvPicPr>
        <p:blipFill>
          <a:blip r:embed="rId3">
            <a:biLevel thresh="75000"/>
            <a:alphaModFix amt="43000"/>
            <a:extLst>
              <a:ext uri="{28A0092B-C50C-407E-A947-70E740481C1C}">
                <a14:useLocalDpi xmlns:a14="http://schemas.microsoft.com/office/drawing/2010/main" val="0"/>
              </a:ext>
            </a:extLst>
          </a:blip>
          <a:srcRect/>
          <a:stretch>
            <a:fillRect/>
          </a:stretch>
        </p:blipFill>
        <p:spPr bwMode="auto">
          <a:xfrm>
            <a:off x="902106" y="1714500"/>
            <a:ext cx="2441448" cy="24414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CC2B85-3BD4-ACF8-BC43-DAAEE2429E89}"/>
              </a:ext>
            </a:extLst>
          </p:cNvPr>
          <p:cNvSpPr txBox="1"/>
          <p:nvPr/>
        </p:nvSpPr>
        <p:spPr>
          <a:xfrm>
            <a:off x="3708400" y="2202467"/>
            <a:ext cx="5725770" cy="1323439"/>
          </a:xfrm>
          <a:prstGeom prst="rect">
            <a:avLst/>
          </a:prstGeom>
          <a:noFill/>
        </p:spPr>
        <p:txBody>
          <a:bodyPr wrap="square" rtlCol="0">
            <a:spAutoFit/>
          </a:bodyPr>
          <a:lstStyle/>
          <a:p>
            <a:pPr algn="ctr"/>
            <a:r>
              <a:rPr lang="en-US" sz="4000" spc="500" dirty="0">
                <a:solidFill>
                  <a:srgbClr val="D03F41"/>
                </a:solidFill>
                <a:latin typeface="Raleway" panose="020B0503030101060003" pitchFamily="34" charset="0"/>
                <a:cs typeface="Avenir Black"/>
              </a:rPr>
              <a:t>How will they AUTHENTICATE?</a:t>
            </a:r>
            <a:endParaRPr lang="en-US" sz="4000" spc="300" dirty="0">
              <a:solidFill>
                <a:srgbClr val="D03F41"/>
              </a:solidFill>
              <a:latin typeface="Raleway" panose="020B0503030101060003" pitchFamily="34" charset="0"/>
              <a:cs typeface="Avenir Black"/>
            </a:endParaRPr>
          </a:p>
        </p:txBody>
      </p:sp>
      <p:sp>
        <p:nvSpPr>
          <p:cNvPr id="4" name="TextBox 3">
            <a:extLst>
              <a:ext uri="{FF2B5EF4-FFF2-40B4-BE49-F238E27FC236}">
                <a16:creationId xmlns:a16="http://schemas.microsoft.com/office/drawing/2014/main" id="{29879FDE-812A-81EB-0FD6-28463E179EB7}"/>
              </a:ext>
            </a:extLst>
          </p:cNvPr>
          <p:cNvSpPr txBox="1"/>
          <p:nvPr/>
        </p:nvSpPr>
        <p:spPr>
          <a:xfrm>
            <a:off x="508000" y="342900"/>
            <a:ext cx="4572000" cy="646331"/>
          </a:xfrm>
          <a:prstGeom prst="rect">
            <a:avLst/>
          </a:prstGeom>
          <a:solidFill>
            <a:schemeClr val="bg1">
              <a:lumMod val="85000"/>
            </a:schemeClr>
          </a:solidFill>
        </p:spPr>
        <p:txBody>
          <a:bodyPr wrap="square" rtlCol="0">
            <a:spAutoFit/>
          </a:bodyPr>
          <a:lstStyle/>
          <a:p>
            <a:r>
              <a:rPr lang="en-US" sz="3600" spc="-125" dirty="0">
                <a:solidFill>
                  <a:srgbClr val="041027"/>
                </a:solidFill>
                <a:latin typeface="Raleway Light"/>
                <a:cs typeface="Raleway Light"/>
              </a:rPr>
              <a:t>CONSIDERATIONS</a:t>
            </a:r>
          </a:p>
        </p:txBody>
      </p:sp>
    </p:spTree>
    <p:extLst>
      <p:ext uri="{BB962C8B-B14F-4D97-AF65-F5344CB8AC3E}">
        <p14:creationId xmlns:p14="http://schemas.microsoft.com/office/powerpoint/2010/main" val="10932035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332130" y="4155948"/>
            <a:ext cx="35814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lumMod val="50000"/>
                  </a:schemeClr>
                </a:solidFill>
                <a:latin typeface="Raleway Regular"/>
                <a:cs typeface="Raleway Regular"/>
              </a:rPr>
              <a:t>APPLICATIONS</a:t>
            </a:r>
            <a:endParaRPr lang="en-US" sz="2800" dirty="0">
              <a:solidFill>
                <a:schemeClr val="bg1">
                  <a:lumMod val="50000"/>
                </a:schemeClr>
              </a:solidFill>
              <a:latin typeface="Raleway Regular"/>
              <a:cs typeface="Raleway Regular"/>
            </a:endParaRPr>
          </a:p>
        </p:txBody>
      </p:sp>
      <p:pic>
        <p:nvPicPr>
          <p:cNvPr id="2" name="Picture 2" descr="icon-application-modernization">
            <a:extLst>
              <a:ext uri="{FF2B5EF4-FFF2-40B4-BE49-F238E27FC236}">
                <a16:creationId xmlns:a16="http://schemas.microsoft.com/office/drawing/2014/main" id="{8C408CA6-F338-34ED-FE88-06F65B517379}"/>
              </a:ext>
            </a:extLst>
          </p:cNvPr>
          <p:cNvPicPr>
            <a:picLocks noChangeAspect="1" noChangeArrowheads="1"/>
          </p:cNvPicPr>
          <p:nvPr/>
        </p:nvPicPr>
        <p:blipFill>
          <a:blip r:embed="rId3">
            <a:biLevel thresh="75000"/>
            <a:alphaModFix amt="43000"/>
            <a:extLst>
              <a:ext uri="{28A0092B-C50C-407E-A947-70E740481C1C}">
                <a14:useLocalDpi xmlns:a14="http://schemas.microsoft.com/office/drawing/2010/main" val="0"/>
              </a:ext>
            </a:extLst>
          </a:blip>
          <a:srcRect/>
          <a:stretch>
            <a:fillRect/>
          </a:stretch>
        </p:blipFill>
        <p:spPr bwMode="auto">
          <a:xfrm>
            <a:off x="902106" y="1714500"/>
            <a:ext cx="2441448" cy="24414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CC2B85-3BD4-ACF8-BC43-DAAEE2429E89}"/>
              </a:ext>
            </a:extLst>
          </p:cNvPr>
          <p:cNvSpPr txBox="1"/>
          <p:nvPr/>
        </p:nvSpPr>
        <p:spPr>
          <a:xfrm>
            <a:off x="3708400" y="2202467"/>
            <a:ext cx="5725770" cy="1323439"/>
          </a:xfrm>
          <a:prstGeom prst="rect">
            <a:avLst/>
          </a:prstGeom>
          <a:noFill/>
        </p:spPr>
        <p:txBody>
          <a:bodyPr wrap="square" rtlCol="0">
            <a:spAutoFit/>
          </a:bodyPr>
          <a:lstStyle/>
          <a:p>
            <a:pPr algn="ctr"/>
            <a:r>
              <a:rPr lang="en-US" sz="4000" spc="500" dirty="0">
                <a:solidFill>
                  <a:srgbClr val="D03F41"/>
                </a:solidFill>
                <a:latin typeface="Raleway" panose="020B0503030101060003" pitchFamily="34" charset="0"/>
                <a:cs typeface="Avenir Black"/>
              </a:rPr>
              <a:t>What about </a:t>
            </a:r>
          </a:p>
          <a:p>
            <a:pPr algn="ctr"/>
            <a:r>
              <a:rPr lang="en-US" sz="4000" dirty="0">
                <a:solidFill>
                  <a:srgbClr val="D03F41"/>
                </a:solidFill>
                <a:latin typeface="Raleway" panose="020B0503030101060003" pitchFamily="34" charset="0"/>
                <a:cs typeface="Avenir Black"/>
              </a:rPr>
              <a:t>APP COMPATIBILITY</a:t>
            </a:r>
            <a:r>
              <a:rPr lang="en-US" sz="4000" spc="500" dirty="0">
                <a:solidFill>
                  <a:srgbClr val="D03F41"/>
                </a:solidFill>
                <a:latin typeface="Raleway" panose="020B0503030101060003" pitchFamily="34" charset="0"/>
                <a:cs typeface="Avenir Black"/>
              </a:rPr>
              <a:t>?</a:t>
            </a:r>
            <a:endParaRPr lang="en-US" sz="4000" spc="300" dirty="0">
              <a:solidFill>
                <a:srgbClr val="D03F41"/>
              </a:solidFill>
              <a:latin typeface="Raleway" panose="020B0503030101060003" pitchFamily="34" charset="0"/>
              <a:cs typeface="Avenir Black"/>
            </a:endParaRPr>
          </a:p>
        </p:txBody>
      </p:sp>
      <p:sp>
        <p:nvSpPr>
          <p:cNvPr id="4" name="TextBox 3">
            <a:extLst>
              <a:ext uri="{FF2B5EF4-FFF2-40B4-BE49-F238E27FC236}">
                <a16:creationId xmlns:a16="http://schemas.microsoft.com/office/drawing/2014/main" id="{29879FDE-812A-81EB-0FD6-28463E179EB7}"/>
              </a:ext>
            </a:extLst>
          </p:cNvPr>
          <p:cNvSpPr txBox="1"/>
          <p:nvPr/>
        </p:nvSpPr>
        <p:spPr>
          <a:xfrm>
            <a:off x="508000" y="342900"/>
            <a:ext cx="4572000" cy="646331"/>
          </a:xfrm>
          <a:prstGeom prst="rect">
            <a:avLst/>
          </a:prstGeom>
          <a:solidFill>
            <a:schemeClr val="bg1">
              <a:lumMod val="85000"/>
            </a:schemeClr>
          </a:solidFill>
        </p:spPr>
        <p:txBody>
          <a:bodyPr wrap="square" rtlCol="0">
            <a:spAutoFit/>
          </a:bodyPr>
          <a:lstStyle/>
          <a:p>
            <a:r>
              <a:rPr lang="en-US" sz="3600" spc="-125" dirty="0">
                <a:solidFill>
                  <a:srgbClr val="041027"/>
                </a:solidFill>
                <a:latin typeface="Raleway Light"/>
                <a:cs typeface="Raleway Light"/>
              </a:rPr>
              <a:t>CONSIDERATIONS</a:t>
            </a:r>
          </a:p>
        </p:txBody>
      </p:sp>
    </p:spTree>
    <p:extLst>
      <p:ext uri="{BB962C8B-B14F-4D97-AF65-F5344CB8AC3E}">
        <p14:creationId xmlns:p14="http://schemas.microsoft.com/office/powerpoint/2010/main" val="39283261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332130" y="4155948"/>
            <a:ext cx="35814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lumMod val="50000"/>
                  </a:schemeClr>
                </a:solidFill>
                <a:latin typeface="Raleway Regular"/>
                <a:cs typeface="Raleway Regular"/>
              </a:rPr>
              <a:t>OPERATIONS</a:t>
            </a:r>
            <a:endParaRPr lang="en-US" sz="2800" dirty="0">
              <a:solidFill>
                <a:schemeClr val="bg1">
                  <a:lumMod val="50000"/>
                </a:schemeClr>
              </a:solidFill>
              <a:latin typeface="Raleway Regular"/>
              <a:cs typeface="Raleway Regular"/>
            </a:endParaRPr>
          </a:p>
        </p:txBody>
      </p:sp>
      <p:sp>
        <p:nvSpPr>
          <p:cNvPr id="3" name="TextBox 2">
            <a:extLst>
              <a:ext uri="{FF2B5EF4-FFF2-40B4-BE49-F238E27FC236}">
                <a16:creationId xmlns:a16="http://schemas.microsoft.com/office/drawing/2014/main" id="{9CCC2B85-3BD4-ACF8-BC43-DAAEE2429E89}"/>
              </a:ext>
            </a:extLst>
          </p:cNvPr>
          <p:cNvSpPr txBox="1"/>
          <p:nvPr/>
        </p:nvSpPr>
        <p:spPr>
          <a:xfrm>
            <a:off x="3708400" y="2202467"/>
            <a:ext cx="5725770" cy="1323439"/>
          </a:xfrm>
          <a:prstGeom prst="rect">
            <a:avLst/>
          </a:prstGeom>
          <a:noFill/>
        </p:spPr>
        <p:txBody>
          <a:bodyPr wrap="square" rtlCol="0">
            <a:spAutoFit/>
          </a:bodyPr>
          <a:lstStyle/>
          <a:p>
            <a:pPr algn="ctr"/>
            <a:r>
              <a:rPr lang="en-US" sz="4000" spc="500" dirty="0">
                <a:solidFill>
                  <a:srgbClr val="D03F41"/>
                </a:solidFill>
                <a:latin typeface="Raleway" panose="020B0503030101060003" pitchFamily="34" charset="0"/>
                <a:cs typeface="Avenir Black"/>
              </a:rPr>
              <a:t>How will you MONITOR?</a:t>
            </a:r>
            <a:endParaRPr lang="en-US" sz="4000" spc="300" dirty="0">
              <a:solidFill>
                <a:srgbClr val="D03F41"/>
              </a:solidFill>
              <a:latin typeface="Raleway" panose="020B0503030101060003" pitchFamily="34" charset="0"/>
              <a:cs typeface="Avenir Black"/>
            </a:endParaRPr>
          </a:p>
        </p:txBody>
      </p:sp>
      <p:sp>
        <p:nvSpPr>
          <p:cNvPr id="4" name="TextBox 3">
            <a:extLst>
              <a:ext uri="{FF2B5EF4-FFF2-40B4-BE49-F238E27FC236}">
                <a16:creationId xmlns:a16="http://schemas.microsoft.com/office/drawing/2014/main" id="{29879FDE-812A-81EB-0FD6-28463E179EB7}"/>
              </a:ext>
            </a:extLst>
          </p:cNvPr>
          <p:cNvSpPr txBox="1"/>
          <p:nvPr/>
        </p:nvSpPr>
        <p:spPr>
          <a:xfrm>
            <a:off x="508000" y="342900"/>
            <a:ext cx="4572000" cy="646331"/>
          </a:xfrm>
          <a:prstGeom prst="rect">
            <a:avLst/>
          </a:prstGeom>
          <a:solidFill>
            <a:schemeClr val="bg1">
              <a:lumMod val="85000"/>
            </a:schemeClr>
          </a:solidFill>
        </p:spPr>
        <p:txBody>
          <a:bodyPr wrap="square" rtlCol="0">
            <a:spAutoFit/>
          </a:bodyPr>
          <a:lstStyle/>
          <a:p>
            <a:r>
              <a:rPr lang="en-US" sz="3600" spc="-125" dirty="0">
                <a:solidFill>
                  <a:srgbClr val="041027"/>
                </a:solidFill>
                <a:latin typeface="Raleway Light"/>
                <a:cs typeface="Raleway Light"/>
              </a:rPr>
              <a:t>CONSIDERATIONS</a:t>
            </a:r>
          </a:p>
        </p:txBody>
      </p:sp>
      <p:pic>
        <p:nvPicPr>
          <p:cNvPr id="6" name="Picture 5">
            <a:extLst>
              <a:ext uri="{FF2B5EF4-FFF2-40B4-BE49-F238E27FC236}">
                <a16:creationId xmlns:a16="http://schemas.microsoft.com/office/drawing/2014/main" id="{E76075C3-A6BE-6A32-5B12-0316714F57C6}"/>
              </a:ext>
            </a:extLst>
          </p:cNvPr>
          <p:cNvPicPr>
            <a:picLocks noChangeAspect="1"/>
          </p:cNvPicPr>
          <p:nvPr/>
        </p:nvPicPr>
        <p:blipFill>
          <a:blip r:embed="rId3"/>
          <a:stretch>
            <a:fillRect/>
          </a:stretch>
        </p:blipFill>
        <p:spPr>
          <a:xfrm>
            <a:off x="1117600" y="1798015"/>
            <a:ext cx="2118970" cy="2118970"/>
          </a:xfrm>
          <a:prstGeom prst="rect">
            <a:avLst/>
          </a:prstGeom>
        </p:spPr>
      </p:pic>
      <p:sp>
        <p:nvSpPr>
          <p:cNvPr id="7" name="TextBox 6">
            <a:extLst>
              <a:ext uri="{FF2B5EF4-FFF2-40B4-BE49-F238E27FC236}">
                <a16:creationId xmlns:a16="http://schemas.microsoft.com/office/drawing/2014/main" id="{35A66303-A968-1266-B17F-AD4D27B10BF2}"/>
              </a:ext>
            </a:extLst>
          </p:cNvPr>
          <p:cNvSpPr txBox="1"/>
          <p:nvPr/>
        </p:nvSpPr>
        <p:spPr>
          <a:xfrm>
            <a:off x="3802684" y="3595592"/>
            <a:ext cx="5537201" cy="338554"/>
          </a:xfrm>
          <a:prstGeom prst="rect">
            <a:avLst/>
          </a:prstGeom>
          <a:solidFill>
            <a:schemeClr val="bg1">
              <a:lumMod val="95000"/>
            </a:schemeClr>
          </a:solidFill>
        </p:spPr>
        <p:txBody>
          <a:bodyPr wrap="square" rtlCol="0">
            <a:spAutoFit/>
          </a:bodyPr>
          <a:lstStyle/>
          <a:p>
            <a:pPr algn="ctr"/>
            <a:r>
              <a:rPr lang="en-US" sz="1600" dirty="0">
                <a:solidFill>
                  <a:schemeClr val="bg1">
                    <a:lumMod val="50000"/>
                  </a:schemeClr>
                </a:solidFill>
                <a:latin typeface="Raleway" panose="020B0503030101060003" pitchFamily="34" charset="0"/>
                <a:cs typeface="Segoe UI" panose="020B0502040204020203" pitchFamily="34" charset="0"/>
              </a:rPr>
              <a:t>*Are your monitoring tools supported on Azure?</a:t>
            </a:r>
          </a:p>
        </p:txBody>
      </p:sp>
      <p:sp>
        <p:nvSpPr>
          <p:cNvPr id="8" name="TextBox 7">
            <a:extLst>
              <a:ext uri="{FF2B5EF4-FFF2-40B4-BE49-F238E27FC236}">
                <a16:creationId xmlns:a16="http://schemas.microsoft.com/office/drawing/2014/main" id="{90435B4A-02DA-2CB9-1C80-4A824C472EB4}"/>
              </a:ext>
            </a:extLst>
          </p:cNvPr>
          <p:cNvSpPr txBox="1"/>
          <p:nvPr/>
        </p:nvSpPr>
        <p:spPr>
          <a:xfrm>
            <a:off x="1479550" y="1058917"/>
            <a:ext cx="2628900" cy="369332"/>
          </a:xfrm>
          <a:prstGeom prst="rect">
            <a:avLst/>
          </a:prstGeom>
          <a:solidFill>
            <a:schemeClr val="bg1"/>
          </a:solidFill>
        </p:spPr>
        <p:txBody>
          <a:bodyPr wrap="square" rtlCol="0">
            <a:spAutoFit/>
          </a:bodyPr>
          <a:lstStyle/>
          <a:p>
            <a:pPr algn="ctr"/>
            <a:r>
              <a:rPr lang="en-US" dirty="0">
                <a:solidFill>
                  <a:schemeClr val="bg1">
                    <a:lumMod val="50000"/>
                  </a:schemeClr>
                </a:solidFill>
                <a:latin typeface="Raleway" panose="020B0503030101060003" pitchFamily="34" charset="0"/>
                <a:cs typeface="Segoe UI" panose="020B0502040204020203" pitchFamily="34" charset="0"/>
              </a:rPr>
              <a:t>POST-MIGRATION</a:t>
            </a:r>
          </a:p>
        </p:txBody>
      </p:sp>
    </p:spTree>
    <p:extLst>
      <p:ext uri="{BB962C8B-B14F-4D97-AF65-F5344CB8AC3E}">
        <p14:creationId xmlns:p14="http://schemas.microsoft.com/office/powerpoint/2010/main" val="4250681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B49330-9877-1DF6-1B33-DEDC5EBB1F30}"/>
              </a:ext>
            </a:extLst>
          </p:cNvPr>
          <p:cNvSpPr/>
          <p:nvPr/>
        </p:nvSpPr>
        <p:spPr>
          <a:xfrm>
            <a:off x="584200" y="1562100"/>
            <a:ext cx="9144000" cy="990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4EDF2B-EDA5-BA53-5F64-E0BB7F862CEA}"/>
              </a:ext>
            </a:extLst>
          </p:cNvPr>
          <p:cNvSpPr/>
          <p:nvPr/>
        </p:nvSpPr>
        <p:spPr>
          <a:xfrm>
            <a:off x="812800" y="4614862"/>
            <a:ext cx="9144000" cy="990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Sell Your House">
            <a:extLst>
              <a:ext uri="{FF2B5EF4-FFF2-40B4-BE49-F238E27FC236}">
                <a16:creationId xmlns:a16="http://schemas.microsoft.com/office/drawing/2014/main" id="{432500F4-4893-8CB8-D0BD-87E9E3E95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28588"/>
            <a:ext cx="9753600"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457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332130" y="4155948"/>
            <a:ext cx="35814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lumMod val="50000"/>
                  </a:schemeClr>
                </a:solidFill>
                <a:latin typeface="Raleway Regular"/>
                <a:cs typeface="Raleway Regular"/>
              </a:rPr>
              <a:t>OPERATIONS</a:t>
            </a:r>
            <a:endParaRPr lang="en-US" sz="2800" dirty="0">
              <a:solidFill>
                <a:schemeClr val="bg1">
                  <a:lumMod val="50000"/>
                </a:schemeClr>
              </a:solidFill>
              <a:latin typeface="Raleway Regular"/>
              <a:cs typeface="Raleway Regular"/>
            </a:endParaRPr>
          </a:p>
        </p:txBody>
      </p:sp>
      <p:sp>
        <p:nvSpPr>
          <p:cNvPr id="3" name="TextBox 2">
            <a:extLst>
              <a:ext uri="{FF2B5EF4-FFF2-40B4-BE49-F238E27FC236}">
                <a16:creationId xmlns:a16="http://schemas.microsoft.com/office/drawing/2014/main" id="{9CCC2B85-3BD4-ACF8-BC43-DAAEE2429E89}"/>
              </a:ext>
            </a:extLst>
          </p:cNvPr>
          <p:cNvSpPr txBox="1"/>
          <p:nvPr/>
        </p:nvSpPr>
        <p:spPr>
          <a:xfrm>
            <a:off x="3708400" y="2202467"/>
            <a:ext cx="5867400" cy="1323439"/>
          </a:xfrm>
          <a:prstGeom prst="rect">
            <a:avLst/>
          </a:prstGeom>
          <a:noFill/>
        </p:spPr>
        <p:txBody>
          <a:bodyPr wrap="square" rtlCol="0">
            <a:spAutoFit/>
          </a:bodyPr>
          <a:lstStyle/>
          <a:p>
            <a:pPr algn="ctr"/>
            <a:r>
              <a:rPr lang="en-US" sz="3600" spc="300" dirty="0">
                <a:solidFill>
                  <a:srgbClr val="D03F41"/>
                </a:solidFill>
                <a:latin typeface="Raleway" panose="020B0503030101060003" pitchFamily="34" charset="0"/>
                <a:cs typeface="Avenir Black"/>
              </a:rPr>
              <a:t>How will you deal with </a:t>
            </a:r>
            <a:r>
              <a:rPr lang="en-US" sz="4400" spc="300" dirty="0">
                <a:solidFill>
                  <a:srgbClr val="D03F41"/>
                </a:solidFill>
                <a:latin typeface="Raleway" panose="020B0503030101060003" pitchFamily="34" charset="0"/>
                <a:cs typeface="Avenir Black"/>
              </a:rPr>
              <a:t>BACKUPS</a:t>
            </a:r>
            <a:r>
              <a:rPr lang="en-US" sz="3600" spc="300" dirty="0">
                <a:solidFill>
                  <a:srgbClr val="D03F41"/>
                </a:solidFill>
                <a:latin typeface="Raleway" panose="020B0503030101060003" pitchFamily="34" charset="0"/>
                <a:cs typeface="Avenir Black"/>
              </a:rPr>
              <a:t>?</a:t>
            </a:r>
          </a:p>
        </p:txBody>
      </p:sp>
      <p:sp>
        <p:nvSpPr>
          <p:cNvPr id="4" name="TextBox 3">
            <a:extLst>
              <a:ext uri="{FF2B5EF4-FFF2-40B4-BE49-F238E27FC236}">
                <a16:creationId xmlns:a16="http://schemas.microsoft.com/office/drawing/2014/main" id="{29879FDE-812A-81EB-0FD6-28463E179EB7}"/>
              </a:ext>
            </a:extLst>
          </p:cNvPr>
          <p:cNvSpPr txBox="1"/>
          <p:nvPr/>
        </p:nvSpPr>
        <p:spPr>
          <a:xfrm>
            <a:off x="508000" y="342900"/>
            <a:ext cx="4572000" cy="646331"/>
          </a:xfrm>
          <a:prstGeom prst="rect">
            <a:avLst/>
          </a:prstGeom>
          <a:solidFill>
            <a:schemeClr val="bg1">
              <a:lumMod val="85000"/>
            </a:schemeClr>
          </a:solidFill>
        </p:spPr>
        <p:txBody>
          <a:bodyPr wrap="square" rtlCol="0">
            <a:spAutoFit/>
          </a:bodyPr>
          <a:lstStyle/>
          <a:p>
            <a:r>
              <a:rPr lang="en-US" sz="3600" spc="-125" dirty="0">
                <a:solidFill>
                  <a:srgbClr val="041027"/>
                </a:solidFill>
                <a:latin typeface="Raleway Light"/>
                <a:cs typeface="Raleway Light"/>
              </a:rPr>
              <a:t>CONSIDERATIONS</a:t>
            </a:r>
          </a:p>
        </p:txBody>
      </p:sp>
      <p:pic>
        <p:nvPicPr>
          <p:cNvPr id="6" name="Picture 5">
            <a:extLst>
              <a:ext uri="{FF2B5EF4-FFF2-40B4-BE49-F238E27FC236}">
                <a16:creationId xmlns:a16="http://schemas.microsoft.com/office/drawing/2014/main" id="{E76075C3-A6BE-6A32-5B12-0316714F57C6}"/>
              </a:ext>
            </a:extLst>
          </p:cNvPr>
          <p:cNvPicPr>
            <a:picLocks noChangeAspect="1"/>
          </p:cNvPicPr>
          <p:nvPr/>
        </p:nvPicPr>
        <p:blipFill>
          <a:blip r:embed="rId3"/>
          <a:stretch>
            <a:fillRect/>
          </a:stretch>
        </p:blipFill>
        <p:spPr>
          <a:xfrm>
            <a:off x="1117600" y="1798015"/>
            <a:ext cx="2118970" cy="2118970"/>
          </a:xfrm>
          <a:prstGeom prst="rect">
            <a:avLst/>
          </a:prstGeom>
        </p:spPr>
      </p:pic>
      <p:sp>
        <p:nvSpPr>
          <p:cNvPr id="2" name="TextBox 1">
            <a:extLst>
              <a:ext uri="{FF2B5EF4-FFF2-40B4-BE49-F238E27FC236}">
                <a16:creationId xmlns:a16="http://schemas.microsoft.com/office/drawing/2014/main" id="{5A811B46-0798-4394-90B2-CE22EE6D67E7}"/>
              </a:ext>
            </a:extLst>
          </p:cNvPr>
          <p:cNvSpPr txBox="1"/>
          <p:nvPr/>
        </p:nvSpPr>
        <p:spPr>
          <a:xfrm>
            <a:off x="3802684" y="4157246"/>
            <a:ext cx="5773116" cy="338554"/>
          </a:xfrm>
          <a:prstGeom prst="rect">
            <a:avLst/>
          </a:prstGeom>
          <a:solidFill>
            <a:schemeClr val="bg1">
              <a:lumMod val="95000"/>
            </a:schemeClr>
          </a:solidFill>
        </p:spPr>
        <p:txBody>
          <a:bodyPr wrap="square" rtlCol="0">
            <a:spAutoFit/>
          </a:bodyPr>
          <a:lstStyle/>
          <a:p>
            <a:pPr algn="ctr"/>
            <a:r>
              <a:rPr lang="en-US" sz="1600" dirty="0">
                <a:solidFill>
                  <a:schemeClr val="bg1">
                    <a:lumMod val="50000"/>
                  </a:schemeClr>
                </a:solidFill>
                <a:latin typeface="Raleway" panose="020B0503030101060003" pitchFamily="34" charset="0"/>
                <a:cs typeface="Segoe UI" panose="020B0502040204020203" pitchFamily="34" charset="0"/>
              </a:rPr>
              <a:t>Azure SQL Managed Instance vs SQL Server on Azure VM</a:t>
            </a:r>
          </a:p>
        </p:txBody>
      </p:sp>
      <p:sp>
        <p:nvSpPr>
          <p:cNvPr id="5" name="TextBox 4">
            <a:extLst>
              <a:ext uri="{FF2B5EF4-FFF2-40B4-BE49-F238E27FC236}">
                <a16:creationId xmlns:a16="http://schemas.microsoft.com/office/drawing/2014/main" id="{EDD1CB8B-6118-C7AE-5DFE-57AE6FD53C95}"/>
              </a:ext>
            </a:extLst>
          </p:cNvPr>
          <p:cNvSpPr txBox="1"/>
          <p:nvPr/>
        </p:nvSpPr>
        <p:spPr>
          <a:xfrm>
            <a:off x="1479550" y="1058917"/>
            <a:ext cx="2628900" cy="369332"/>
          </a:xfrm>
          <a:prstGeom prst="rect">
            <a:avLst/>
          </a:prstGeom>
          <a:solidFill>
            <a:schemeClr val="bg1"/>
          </a:solidFill>
        </p:spPr>
        <p:txBody>
          <a:bodyPr wrap="square" rtlCol="0">
            <a:spAutoFit/>
          </a:bodyPr>
          <a:lstStyle/>
          <a:p>
            <a:pPr algn="ctr"/>
            <a:r>
              <a:rPr lang="en-US" dirty="0">
                <a:solidFill>
                  <a:schemeClr val="bg1">
                    <a:lumMod val="50000"/>
                  </a:schemeClr>
                </a:solidFill>
                <a:latin typeface="Raleway" panose="020B0503030101060003" pitchFamily="34" charset="0"/>
                <a:cs typeface="Segoe UI" panose="020B0502040204020203" pitchFamily="34" charset="0"/>
              </a:rPr>
              <a:t>POST-MIGRATION</a:t>
            </a:r>
          </a:p>
        </p:txBody>
      </p:sp>
    </p:spTree>
    <p:extLst>
      <p:ext uri="{BB962C8B-B14F-4D97-AF65-F5344CB8AC3E}">
        <p14:creationId xmlns:p14="http://schemas.microsoft.com/office/powerpoint/2010/main" val="350398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332130" y="4155948"/>
            <a:ext cx="35814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lumMod val="50000"/>
                  </a:schemeClr>
                </a:solidFill>
                <a:latin typeface="Raleway Regular"/>
                <a:cs typeface="Raleway Regular"/>
              </a:rPr>
              <a:t>OPERATIONS</a:t>
            </a:r>
            <a:endParaRPr lang="en-US" sz="2800" dirty="0">
              <a:solidFill>
                <a:schemeClr val="bg1">
                  <a:lumMod val="50000"/>
                </a:schemeClr>
              </a:solidFill>
              <a:latin typeface="Raleway Regular"/>
              <a:cs typeface="Raleway Regular"/>
            </a:endParaRPr>
          </a:p>
        </p:txBody>
      </p:sp>
      <p:sp>
        <p:nvSpPr>
          <p:cNvPr id="3" name="TextBox 2">
            <a:extLst>
              <a:ext uri="{FF2B5EF4-FFF2-40B4-BE49-F238E27FC236}">
                <a16:creationId xmlns:a16="http://schemas.microsoft.com/office/drawing/2014/main" id="{9CCC2B85-3BD4-ACF8-BC43-DAAEE2429E89}"/>
              </a:ext>
            </a:extLst>
          </p:cNvPr>
          <p:cNvSpPr txBox="1"/>
          <p:nvPr/>
        </p:nvSpPr>
        <p:spPr>
          <a:xfrm>
            <a:off x="3708400" y="2202467"/>
            <a:ext cx="5725770" cy="1938992"/>
          </a:xfrm>
          <a:prstGeom prst="rect">
            <a:avLst/>
          </a:prstGeom>
          <a:noFill/>
        </p:spPr>
        <p:txBody>
          <a:bodyPr wrap="square" rtlCol="0">
            <a:spAutoFit/>
          </a:bodyPr>
          <a:lstStyle/>
          <a:p>
            <a:pPr algn="ctr"/>
            <a:r>
              <a:rPr lang="en-US" sz="4000" spc="500" dirty="0">
                <a:solidFill>
                  <a:srgbClr val="D03F41"/>
                </a:solidFill>
                <a:latin typeface="Raleway" panose="020B0503030101060003" pitchFamily="34" charset="0"/>
                <a:cs typeface="Avenir Black"/>
              </a:rPr>
              <a:t>How will you RESOLVE &amp; MANAGE ISSUES?</a:t>
            </a:r>
            <a:endParaRPr lang="en-US" sz="4000" spc="300" dirty="0">
              <a:solidFill>
                <a:srgbClr val="D03F41"/>
              </a:solidFill>
              <a:latin typeface="Raleway" panose="020B0503030101060003" pitchFamily="34" charset="0"/>
              <a:cs typeface="Avenir Black"/>
            </a:endParaRPr>
          </a:p>
        </p:txBody>
      </p:sp>
      <p:sp>
        <p:nvSpPr>
          <p:cNvPr id="4" name="TextBox 3">
            <a:extLst>
              <a:ext uri="{FF2B5EF4-FFF2-40B4-BE49-F238E27FC236}">
                <a16:creationId xmlns:a16="http://schemas.microsoft.com/office/drawing/2014/main" id="{29879FDE-812A-81EB-0FD6-28463E179EB7}"/>
              </a:ext>
            </a:extLst>
          </p:cNvPr>
          <p:cNvSpPr txBox="1"/>
          <p:nvPr/>
        </p:nvSpPr>
        <p:spPr>
          <a:xfrm>
            <a:off x="508000" y="342900"/>
            <a:ext cx="4572000" cy="646331"/>
          </a:xfrm>
          <a:prstGeom prst="rect">
            <a:avLst/>
          </a:prstGeom>
          <a:solidFill>
            <a:schemeClr val="bg1">
              <a:lumMod val="85000"/>
            </a:schemeClr>
          </a:solidFill>
        </p:spPr>
        <p:txBody>
          <a:bodyPr wrap="square" rtlCol="0">
            <a:spAutoFit/>
          </a:bodyPr>
          <a:lstStyle/>
          <a:p>
            <a:r>
              <a:rPr lang="en-US" sz="3600" spc="-125" dirty="0">
                <a:solidFill>
                  <a:srgbClr val="041027"/>
                </a:solidFill>
                <a:latin typeface="Raleway Light"/>
                <a:cs typeface="Raleway Light"/>
              </a:rPr>
              <a:t>CONSIDERATIONS</a:t>
            </a:r>
          </a:p>
        </p:txBody>
      </p:sp>
      <p:pic>
        <p:nvPicPr>
          <p:cNvPr id="6" name="Picture 5">
            <a:extLst>
              <a:ext uri="{FF2B5EF4-FFF2-40B4-BE49-F238E27FC236}">
                <a16:creationId xmlns:a16="http://schemas.microsoft.com/office/drawing/2014/main" id="{E76075C3-A6BE-6A32-5B12-0316714F57C6}"/>
              </a:ext>
            </a:extLst>
          </p:cNvPr>
          <p:cNvPicPr>
            <a:picLocks noChangeAspect="1"/>
          </p:cNvPicPr>
          <p:nvPr/>
        </p:nvPicPr>
        <p:blipFill>
          <a:blip r:embed="rId3"/>
          <a:stretch>
            <a:fillRect/>
          </a:stretch>
        </p:blipFill>
        <p:spPr>
          <a:xfrm>
            <a:off x="1117600" y="1798015"/>
            <a:ext cx="2118970" cy="2118970"/>
          </a:xfrm>
          <a:prstGeom prst="rect">
            <a:avLst/>
          </a:prstGeom>
        </p:spPr>
      </p:pic>
      <p:sp>
        <p:nvSpPr>
          <p:cNvPr id="2" name="TextBox 1">
            <a:extLst>
              <a:ext uri="{FF2B5EF4-FFF2-40B4-BE49-F238E27FC236}">
                <a16:creationId xmlns:a16="http://schemas.microsoft.com/office/drawing/2014/main" id="{5A811B46-0798-4394-90B2-CE22EE6D67E7}"/>
              </a:ext>
            </a:extLst>
          </p:cNvPr>
          <p:cNvSpPr txBox="1"/>
          <p:nvPr/>
        </p:nvSpPr>
        <p:spPr>
          <a:xfrm>
            <a:off x="3802684" y="4157246"/>
            <a:ext cx="5537201" cy="338554"/>
          </a:xfrm>
          <a:prstGeom prst="rect">
            <a:avLst/>
          </a:prstGeom>
          <a:solidFill>
            <a:schemeClr val="bg1">
              <a:lumMod val="95000"/>
            </a:schemeClr>
          </a:solidFill>
        </p:spPr>
        <p:txBody>
          <a:bodyPr wrap="square" rtlCol="0">
            <a:spAutoFit/>
          </a:bodyPr>
          <a:lstStyle/>
          <a:p>
            <a:pPr algn="ctr"/>
            <a:r>
              <a:rPr lang="en-US" sz="1600" dirty="0">
                <a:solidFill>
                  <a:schemeClr val="bg1">
                    <a:lumMod val="50000"/>
                  </a:schemeClr>
                </a:solidFill>
                <a:latin typeface="Raleway" panose="020B0503030101060003" pitchFamily="34" charset="0"/>
                <a:cs typeface="Segoe UI" panose="020B0502040204020203" pitchFamily="34" charset="0"/>
              </a:rPr>
              <a:t>*How will your escalation procedures look like?</a:t>
            </a:r>
          </a:p>
        </p:txBody>
      </p:sp>
      <p:sp>
        <p:nvSpPr>
          <p:cNvPr id="5" name="TextBox 4">
            <a:extLst>
              <a:ext uri="{FF2B5EF4-FFF2-40B4-BE49-F238E27FC236}">
                <a16:creationId xmlns:a16="http://schemas.microsoft.com/office/drawing/2014/main" id="{EDD1CB8B-6118-C7AE-5DFE-57AE6FD53C95}"/>
              </a:ext>
            </a:extLst>
          </p:cNvPr>
          <p:cNvSpPr txBox="1"/>
          <p:nvPr/>
        </p:nvSpPr>
        <p:spPr>
          <a:xfrm>
            <a:off x="1479550" y="1058917"/>
            <a:ext cx="2628900" cy="369332"/>
          </a:xfrm>
          <a:prstGeom prst="rect">
            <a:avLst/>
          </a:prstGeom>
          <a:solidFill>
            <a:schemeClr val="bg1"/>
          </a:solidFill>
        </p:spPr>
        <p:txBody>
          <a:bodyPr wrap="square" rtlCol="0">
            <a:spAutoFit/>
          </a:bodyPr>
          <a:lstStyle/>
          <a:p>
            <a:pPr algn="ctr"/>
            <a:r>
              <a:rPr lang="en-US" dirty="0">
                <a:solidFill>
                  <a:schemeClr val="bg1">
                    <a:lumMod val="50000"/>
                  </a:schemeClr>
                </a:solidFill>
                <a:latin typeface="Raleway" panose="020B0503030101060003" pitchFamily="34" charset="0"/>
                <a:cs typeface="Segoe UI" panose="020B0502040204020203" pitchFamily="34" charset="0"/>
              </a:rPr>
              <a:t>POST-MIGRATION</a:t>
            </a:r>
          </a:p>
        </p:txBody>
      </p:sp>
    </p:spTree>
    <p:extLst>
      <p:ext uri="{BB962C8B-B14F-4D97-AF65-F5344CB8AC3E}">
        <p14:creationId xmlns:p14="http://schemas.microsoft.com/office/powerpoint/2010/main" val="748592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332130" y="4155948"/>
            <a:ext cx="35814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lumMod val="50000"/>
                  </a:schemeClr>
                </a:solidFill>
                <a:latin typeface="Raleway Regular"/>
                <a:cs typeface="Raleway Regular"/>
              </a:rPr>
              <a:t>OPERATIONS</a:t>
            </a:r>
            <a:endParaRPr lang="en-US" sz="2800" dirty="0">
              <a:solidFill>
                <a:schemeClr val="bg1">
                  <a:lumMod val="50000"/>
                </a:schemeClr>
              </a:solidFill>
              <a:latin typeface="Raleway Regular"/>
              <a:cs typeface="Raleway Regular"/>
            </a:endParaRPr>
          </a:p>
        </p:txBody>
      </p:sp>
      <p:sp>
        <p:nvSpPr>
          <p:cNvPr id="3" name="TextBox 2">
            <a:extLst>
              <a:ext uri="{FF2B5EF4-FFF2-40B4-BE49-F238E27FC236}">
                <a16:creationId xmlns:a16="http://schemas.microsoft.com/office/drawing/2014/main" id="{9CCC2B85-3BD4-ACF8-BC43-DAAEE2429E89}"/>
              </a:ext>
            </a:extLst>
          </p:cNvPr>
          <p:cNvSpPr txBox="1"/>
          <p:nvPr/>
        </p:nvSpPr>
        <p:spPr>
          <a:xfrm>
            <a:off x="3708400" y="2202467"/>
            <a:ext cx="5867400" cy="1200329"/>
          </a:xfrm>
          <a:prstGeom prst="rect">
            <a:avLst/>
          </a:prstGeom>
          <a:noFill/>
        </p:spPr>
        <p:txBody>
          <a:bodyPr wrap="square" rtlCol="0">
            <a:spAutoFit/>
          </a:bodyPr>
          <a:lstStyle/>
          <a:p>
            <a:pPr algn="ctr"/>
            <a:r>
              <a:rPr lang="en-US" sz="3600" spc="300" dirty="0">
                <a:solidFill>
                  <a:srgbClr val="D03F41"/>
                </a:solidFill>
                <a:latin typeface="Raleway" panose="020B0503030101060003" pitchFamily="34" charset="0"/>
                <a:cs typeface="Avenir Black"/>
              </a:rPr>
              <a:t>How will you deal with </a:t>
            </a:r>
            <a:r>
              <a:rPr lang="en-US" sz="3600" dirty="0">
                <a:solidFill>
                  <a:srgbClr val="D03F41"/>
                </a:solidFill>
                <a:latin typeface="Raleway" panose="020B0503030101060003" pitchFamily="34" charset="0"/>
                <a:cs typeface="Avenir Black"/>
              </a:rPr>
              <a:t>CHANGE MANAGEMENT</a:t>
            </a:r>
            <a:r>
              <a:rPr lang="en-US" sz="3600" spc="300" dirty="0">
                <a:solidFill>
                  <a:srgbClr val="D03F41"/>
                </a:solidFill>
                <a:latin typeface="Raleway" panose="020B0503030101060003" pitchFamily="34" charset="0"/>
                <a:cs typeface="Avenir Black"/>
              </a:rPr>
              <a:t>?</a:t>
            </a:r>
          </a:p>
        </p:txBody>
      </p:sp>
      <p:sp>
        <p:nvSpPr>
          <p:cNvPr id="4" name="TextBox 3">
            <a:extLst>
              <a:ext uri="{FF2B5EF4-FFF2-40B4-BE49-F238E27FC236}">
                <a16:creationId xmlns:a16="http://schemas.microsoft.com/office/drawing/2014/main" id="{29879FDE-812A-81EB-0FD6-28463E179EB7}"/>
              </a:ext>
            </a:extLst>
          </p:cNvPr>
          <p:cNvSpPr txBox="1"/>
          <p:nvPr/>
        </p:nvSpPr>
        <p:spPr>
          <a:xfrm>
            <a:off x="508000" y="342900"/>
            <a:ext cx="4572000" cy="646331"/>
          </a:xfrm>
          <a:prstGeom prst="rect">
            <a:avLst/>
          </a:prstGeom>
          <a:solidFill>
            <a:schemeClr val="bg1">
              <a:lumMod val="85000"/>
            </a:schemeClr>
          </a:solidFill>
        </p:spPr>
        <p:txBody>
          <a:bodyPr wrap="square" rtlCol="0">
            <a:spAutoFit/>
          </a:bodyPr>
          <a:lstStyle/>
          <a:p>
            <a:r>
              <a:rPr lang="en-US" sz="3600" spc="-125" dirty="0">
                <a:solidFill>
                  <a:srgbClr val="041027"/>
                </a:solidFill>
                <a:latin typeface="Raleway Light"/>
                <a:cs typeface="Raleway Light"/>
              </a:rPr>
              <a:t>CONSIDERATIONS</a:t>
            </a:r>
          </a:p>
        </p:txBody>
      </p:sp>
      <p:pic>
        <p:nvPicPr>
          <p:cNvPr id="6" name="Picture 5">
            <a:extLst>
              <a:ext uri="{FF2B5EF4-FFF2-40B4-BE49-F238E27FC236}">
                <a16:creationId xmlns:a16="http://schemas.microsoft.com/office/drawing/2014/main" id="{E76075C3-A6BE-6A32-5B12-0316714F57C6}"/>
              </a:ext>
            </a:extLst>
          </p:cNvPr>
          <p:cNvPicPr>
            <a:picLocks noChangeAspect="1"/>
          </p:cNvPicPr>
          <p:nvPr/>
        </p:nvPicPr>
        <p:blipFill>
          <a:blip r:embed="rId3"/>
          <a:stretch>
            <a:fillRect/>
          </a:stretch>
        </p:blipFill>
        <p:spPr>
          <a:xfrm>
            <a:off x="1117600" y="1798015"/>
            <a:ext cx="2118970" cy="2118970"/>
          </a:xfrm>
          <a:prstGeom prst="rect">
            <a:avLst/>
          </a:prstGeom>
        </p:spPr>
      </p:pic>
      <p:sp>
        <p:nvSpPr>
          <p:cNvPr id="5" name="TextBox 4">
            <a:extLst>
              <a:ext uri="{FF2B5EF4-FFF2-40B4-BE49-F238E27FC236}">
                <a16:creationId xmlns:a16="http://schemas.microsoft.com/office/drawing/2014/main" id="{EDD1CB8B-6118-C7AE-5DFE-57AE6FD53C95}"/>
              </a:ext>
            </a:extLst>
          </p:cNvPr>
          <p:cNvSpPr txBox="1"/>
          <p:nvPr/>
        </p:nvSpPr>
        <p:spPr>
          <a:xfrm>
            <a:off x="1479550" y="1058917"/>
            <a:ext cx="2628900" cy="369332"/>
          </a:xfrm>
          <a:prstGeom prst="rect">
            <a:avLst/>
          </a:prstGeom>
          <a:solidFill>
            <a:schemeClr val="bg1"/>
          </a:solidFill>
        </p:spPr>
        <p:txBody>
          <a:bodyPr wrap="square" rtlCol="0">
            <a:spAutoFit/>
          </a:bodyPr>
          <a:lstStyle/>
          <a:p>
            <a:pPr algn="ctr"/>
            <a:r>
              <a:rPr lang="en-US" dirty="0">
                <a:solidFill>
                  <a:schemeClr val="bg1">
                    <a:lumMod val="50000"/>
                  </a:schemeClr>
                </a:solidFill>
                <a:latin typeface="Raleway" panose="020B0503030101060003" pitchFamily="34" charset="0"/>
                <a:cs typeface="Segoe UI" panose="020B0502040204020203" pitchFamily="34" charset="0"/>
              </a:rPr>
              <a:t>POST-MIGRATION</a:t>
            </a:r>
          </a:p>
        </p:txBody>
      </p:sp>
    </p:spTree>
    <p:extLst>
      <p:ext uri="{BB962C8B-B14F-4D97-AF65-F5344CB8AC3E}">
        <p14:creationId xmlns:p14="http://schemas.microsoft.com/office/powerpoint/2010/main" val="2537643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
          <p:cNvSpPr txBox="1"/>
          <p:nvPr/>
        </p:nvSpPr>
        <p:spPr>
          <a:xfrm>
            <a:off x="332130" y="4155948"/>
            <a:ext cx="35814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lumMod val="50000"/>
                  </a:schemeClr>
                </a:solidFill>
                <a:latin typeface="Raleway Regular"/>
                <a:cs typeface="Raleway Regular"/>
              </a:rPr>
              <a:t>OPERATIONS</a:t>
            </a:r>
            <a:endParaRPr lang="en-US" sz="2800" dirty="0">
              <a:solidFill>
                <a:schemeClr val="bg1">
                  <a:lumMod val="50000"/>
                </a:schemeClr>
              </a:solidFill>
              <a:latin typeface="Raleway Regular"/>
              <a:cs typeface="Raleway Regular"/>
            </a:endParaRPr>
          </a:p>
        </p:txBody>
      </p:sp>
      <p:sp>
        <p:nvSpPr>
          <p:cNvPr id="3" name="TextBox 2">
            <a:extLst>
              <a:ext uri="{FF2B5EF4-FFF2-40B4-BE49-F238E27FC236}">
                <a16:creationId xmlns:a16="http://schemas.microsoft.com/office/drawing/2014/main" id="{9CCC2B85-3BD4-ACF8-BC43-DAAEE2429E89}"/>
              </a:ext>
            </a:extLst>
          </p:cNvPr>
          <p:cNvSpPr txBox="1"/>
          <p:nvPr/>
        </p:nvSpPr>
        <p:spPr>
          <a:xfrm>
            <a:off x="3708400" y="2524661"/>
            <a:ext cx="5867400" cy="1323439"/>
          </a:xfrm>
          <a:prstGeom prst="rect">
            <a:avLst/>
          </a:prstGeom>
          <a:noFill/>
        </p:spPr>
        <p:txBody>
          <a:bodyPr wrap="square" rtlCol="0">
            <a:spAutoFit/>
          </a:bodyPr>
          <a:lstStyle/>
          <a:p>
            <a:pPr algn="ctr"/>
            <a:r>
              <a:rPr lang="en-US" sz="3600" spc="300" dirty="0">
                <a:solidFill>
                  <a:srgbClr val="D03F41"/>
                </a:solidFill>
                <a:latin typeface="Raleway" panose="020B0503030101060003" pitchFamily="34" charset="0"/>
                <a:cs typeface="Avenir Black"/>
              </a:rPr>
              <a:t>How will you deal with </a:t>
            </a:r>
            <a:r>
              <a:rPr lang="en-US" sz="4400" dirty="0">
                <a:solidFill>
                  <a:srgbClr val="D03F41"/>
                </a:solidFill>
                <a:latin typeface="Raleway" panose="020B0503030101060003" pitchFamily="34" charset="0"/>
                <a:cs typeface="Avenir Black"/>
              </a:rPr>
              <a:t>MAINTENANCE</a:t>
            </a:r>
            <a:r>
              <a:rPr lang="en-US" sz="3600" spc="300" dirty="0">
                <a:solidFill>
                  <a:srgbClr val="D03F41"/>
                </a:solidFill>
                <a:latin typeface="Raleway" panose="020B0503030101060003" pitchFamily="34" charset="0"/>
                <a:cs typeface="Avenir Black"/>
              </a:rPr>
              <a:t>?</a:t>
            </a:r>
          </a:p>
        </p:txBody>
      </p:sp>
      <p:sp>
        <p:nvSpPr>
          <p:cNvPr id="4" name="TextBox 3">
            <a:extLst>
              <a:ext uri="{FF2B5EF4-FFF2-40B4-BE49-F238E27FC236}">
                <a16:creationId xmlns:a16="http://schemas.microsoft.com/office/drawing/2014/main" id="{29879FDE-812A-81EB-0FD6-28463E179EB7}"/>
              </a:ext>
            </a:extLst>
          </p:cNvPr>
          <p:cNvSpPr txBox="1"/>
          <p:nvPr/>
        </p:nvSpPr>
        <p:spPr>
          <a:xfrm>
            <a:off x="508000" y="342900"/>
            <a:ext cx="4572000" cy="646331"/>
          </a:xfrm>
          <a:prstGeom prst="rect">
            <a:avLst/>
          </a:prstGeom>
          <a:solidFill>
            <a:schemeClr val="bg1">
              <a:lumMod val="85000"/>
            </a:schemeClr>
          </a:solidFill>
        </p:spPr>
        <p:txBody>
          <a:bodyPr wrap="square" rtlCol="0">
            <a:spAutoFit/>
          </a:bodyPr>
          <a:lstStyle/>
          <a:p>
            <a:r>
              <a:rPr lang="en-US" sz="3600" spc="-125" dirty="0">
                <a:solidFill>
                  <a:srgbClr val="041027"/>
                </a:solidFill>
                <a:latin typeface="Raleway Light"/>
                <a:cs typeface="Raleway Light"/>
              </a:rPr>
              <a:t>CONSIDERATIONS</a:t>
            </a:r>
          </a:p>
        </p:txBody>
      </p:sp>
      <p:pic>
        <p:nvPicPr>
          <p:cNvPr id="6" name="Picture 5">
            <a:extLst>
              <a:ext uri="{FF2B5EF4-FFF2-40B4-BE49-F238E27FC236}">
                <a16:creationId xmlns:a16="http://schemas.microsoft.com/office/drawing/2014/main" id="{E76075C3-A6BE-6A32-5B12-0316714F57C6}"/>
              </a:ext>
            </a:extLst>
          </p:cNvPr>
          <p:cNvPicPr>
            <a:picLocks noChangeAspect="1"/>
          </p:cNvPicPr>
          <p:nvPr/>
        </p:nvPicPr>
        <p:blipFill>
          <a:blip r:embed="rId3"/>
          <a:stretch>
            <a:fillRect/>
          </a:stretch>
        </p:blipFill>
        <p:spPr>
          <a:xfrm>
            <a:off x="1117600" y="1798015"/>
            <a:ext cx="2118970" cy="2118970"/>
          </a:xfrm>
          <a:prstGeom prst="rect">
            <a:avLst/>
          </a:prstGeom>
        </p:spPr>
      </p:pic>
      <p:sp>
        <p:nvSpPr>
          <p:cNvPr id="5" name="TextBox 4">
            <a:extLst>
              <a:ext uri="{FF2B5EF4-FFF2-40B4-BE49-F238E27FC236}">
                <a16:creationId xmlns:a16="http://schemas.microsoft.com/office/drawing/2014/main" id="{EDD1CB8B-6118-C7AE-5DFE-57AE6FD53C95}"/>
              </a:ext>
            </a:extLst>
          </p:cNvPr>
          <p:cNvSpPr txBox="1"/>
          <p:nvPr/>
        </p:nvSpPr>
        <p:spPr>
          <a:xfrm>
            <a:off x="1479550" y="1058917"/>
            <a:ext cx="2628900" cy="369332"/>
          </a:xfrm>
          <a:prstGeom prst="rect">
            <a:avLst/>
          </a:prstGeom>
          <a:solidFill>
            <a:schemeClr val="bg1"/>
          </a:solidFill>
        </p:spPr>
        <p:txBody>
          <a:bodyPr wrap="square" rtlCol="0">
            <a:spAutoFit/>
          </a:bodyPr>
          <a:lstStyle/>
          <a:p>
            <a:pPr algn="ctr"/>
            <a:r>
              <a:rPr lang="en-US" dirty="0">
                <a:solidFill>
                  <a:schemeClr val="bg1">
                    <a:lumMod val="50000"/>
                  </a:schemeClr>
                </a:solidFill>
                <a:latin typeface="Raleway" panose="020B0503030101060003" pitchFamily="34" charset="0"/>
                <a:cs typeface="Segoe UI" panose="020B0502040204020203" pitchFamily="34" charset="0"/>
              </a:rPr>
              <a:t>POST-MIGRATION</a:t>
            </a:r>
          </a:p>
        </p:txBody>
      </p:sp>
      <p:sp>
        <p:nvSpPr>
          <p:cNvPr id="2" name="TextBox 1">
            <a:extLst>
              <a:ext uri="{FF2B5EF4-FFF2-40B4-BE49-F238E27FC236}">
                <a16:creationId xmlns:a16="http://schemas.microsoft.com/office/drawing/2014/main" id="{ADE3A80F-24A8-FF9F-8504-869568A27AF8}"/>
              </a:ext>
            </a:extLst>
          </p:cNvPr>
          <p:cNvSpPr txBox="1"/>
          <p:nvPr/>
        </p:nvSpPr>
        <p:spPr>
          <a:xfrm>
            <a:off x="3802684" y="4157246"/>
            <a:ext cx="5773116" cy="338554"/>
          </a:xfrm>
          <a:prstGeom prst="rect">
            <a:avLst/>
          </a:prstGeom>
          <a:solidFill>
            <a:schemeClr val="bg1">
              <a:lumMod val="95000"/>
            </a:schemeClr>
          </a:solidFill>
        </p:spPr>
        <p:txBody>
          <a:bodyPr wrap="square" rtlCol="0">
            <a:spAutoFit/>
          </a:bodyPr>
          <a:lstStyle/>
          <a:p>
            <a:pPr algn="ctr"/>
            <a:r>
              <a:rPr lang="en-US" sz="1600" dirty="0">
                <a:solidFill>
                  <a:schemeClr val="bg1">
                    <a:lumMod val="50000"/>
                  </a:schemeClr>
                </a:solidFill>
                <a:latin typeface="Raleway" panose="020B0503030101060003" pitchFamily="34" charset="0"/>
                <a:cs typeface="Segoe UI" panose="020B0502040204020203" pitchFamily="34" charset="0"/>
              </a:rPr>
              <a:t>Azure SQL Managed Instance vs SQL Server on Azure VM</a:t>
            </a:r>
          </a:p>
        </p:txBody>
      </p:sp>
    </p:spTree>
    <p:extLst>
      <p:ext uri="{BB962C8B-B14F-4D97-AF65-F5344CB8AC3E}">
        <p14:creationId xmlns:p14="http://schemas.microsoft.com/office/powerpoint/2010/main" val="1266083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848484"/>
        </a:solidFill>
        <a:effectLst/>
      </p:bgPr>
    </p:bg>
    <p:spTree>
      <p:nvGrpSpPr>
        <p:cNvPr id="1" name=""/>
        <p:cNvGrpSpPr/>
        <p:nvPr/>
      </p:nvGrpSpPr>
      <p:grpSpPr>
        <a:xfrm>
          <a:off x="0" y="0"/>
          <a:ext cx="0" cy="0"/>
          <a:chOff x="0" y="0"/>
          <a:chExt cx="0" cy="0"/>
        </a:xfrm>
      </p:grpSpPr>
      <p:pic>
        <p:nvPicPr>
          <p:cNvPr id="5128" name="Picture 8" descr="Strategy vs. Tactics— What’s the Difference &amp; Why it Matters">
            <a:extLst>
              <a:ext uri="{FF2B5EF4-FFF2-40B4-BE49-F238E27FC236}">
                <a16:creationId xmlns:a16="http://schemas.microsoft.com/office/drawing/2014/main" id="{05CD5B8F-1373-742B-C841-6B06A144CE04}"/>
              </a:ext>
            </a:extLst>
          </p:cNvPr>
          <p:cNvPicPr>
            <a:picLocks noChangeAspect="1" noChangeArrowheads="1"/>
          </p:cNvPicPr>
          <p:nvPr/>
        </p:nvPicPr>
        <p:blipFill>
          <a:blip r:embed="rId2">
            <a:alphaModFix amt="31000"/>
            <a:extLst>
              <a:ext uri="{28A0092B-C50C-407E-A947-70E740481C1C}">
                <a14:useLocalDpi xmlns:a14="http://schemas.microsoft.com/office/drawing/2010/main" val="0"/>
              </a:ext>
            </a:extLst>
          </a:blip>
          <a:srcRect/>
          <a:stretch>
            <a:fillRect/>
          </a:stretch>
        </p:blipFill>
        <p:spPr bwMode="auto">
          <a:xfrm>
            <a:off x="-3176" y="-19732"/>
            <a:ext cx="10150475" cy="573473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5461000" y="2019300"/>
            <a:ext cx="5040000" cy="5040000"/>
          </a:xfrm>
          <a:prstGeom prst="ellipse">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5765801" y="2324101"/>
            <a:ext cx="1858201" cy="3770263"/>
          </a:xfrm>
          <a:prstGeom prst="rect">
            <a:avLst/>
          </a:prstGeom>
          <a:noFill/>
        </p:spPr>
        <p:txBody>
          <a:bodyPr wrap="none" rtlCol="0">
            <a:spAutoFit/>
          </a:bodyPr>
          <a:lstStyle/>
          <a:p>
            <a:r>
              <a:rPr lang="en-CA" sz="23900" dirty="0">
                <a:solidFill>
                  <a:schemeClr val="bg1"/>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rPr>
              <a:t>3</a:t>
            </a:r>
          </a:p>
        </p:txBody>
      </p:sp>
      <p:sp>
        <p:nvSpPr>
          <p:cNvPr id="6" name="Text Placeholder 2"/>
          <p:cNvSpPr>
            <a:spLocks noGrp="1"/>
          </p:cNvSpPr>
          <p:nvPr>
            <p:ph type="body" sz="quarter" idx="10"/>
          </p:nvPr>
        </p:nvSpPr>
        <p:spPr>
          <a:xfrm>
            <a:off x="7274200" y="3314700"/>
            <a:ext cx="3749400" cy="1066800"/>
          </a:xfrm>
        </p:spPr>
        <p:txBody>
          <a:bodyPr/>
          <a:lstStyle/>
          <a:p>
            <a:pPr marL="0" indent="0">
              <a:spcAft>
                <a:spcPts val="0"/>
              </a:spcAft>
              <a:buNone/>
            </a:pPr>
            <a:r>
              <a:rPr lang="en-US" sz="3600" b="1" dirty="0">
                <a:solidFill>
                  <a:schemeClr val="bg1"/>
                </a:solidFill>
                <a:effectLst>
                  <a:outerShdw blurRad="38100" dist="38100" dir="2700000" algn="tl">
                    <a:srgbClr val="000000">
                      <a:alpha val="43137"/>
                    </a:srgbClr>
                  </a:outerShdw>
                </a:effectLst>
                <a:latin typeface="Raleway" panose="020B0503030101060003" pitchFamily="34" charset="0"/>
              </a:rPr>
              <a:t> </a:t>
            </a:r>
            <a:r>
              <a:rPr lang="en-US" sz="4400" b="1" dirty="0">
                <a:solidFill>
                  <a:schemeClr val="bg1"/>
                </a:solidFill>
                <a:effectLst>
                  <a:outerShdw blurRad="38100" dist="38100" dir="2700000" algn="tl">
                    <a:srgbClr val="000000">
                      <a:alpha val="43137"/>
                    </a:srgbClr>
                  </a:outerShdw>
                </a:effectLst>
                <a:latin typeface="Raleway" panose="020B0503030101060003" pitchFamily="34" charset="0"/>
              </a:rPr>
              <a:t>Tools</a:t>
            </a:r>
            <a:endParaRPr lang="en-US" sz="3600" b="1" dirty="0">
              <a:solidFill>
                <a:schemeClr val="bg1"/>
              </a:solidFill>
              <a:effectLst>
                <a:outerShdw blurRad="38100" dist="38100" dir="2700000" algn="tl">
                  <a:srgbClr val="000000">
                    <a:alpha val="43137"/>
                  </a:srgbClr>
                </a:outerShdw>
              </a:effectLst>
              <a:latin typeface="Raleway" panose="020B0503030101060003" pitchFamily="34" charset="0"/>
            </a:endParaRPr>
          </a:p>
          <a:p>
            <a:pPr marL="0" indent="0" algn="ctr">
              <a:spcAft>
                <a:spcPts val="0"/>
              </a:spcAft>
              <a:buNone/>
            </a:pPr>
            <a:r>
              <a:rPr lang="en-US" sz="4000" b="1" dirty="0">
                <a:solidFill>
                  <a:schemeClr val="bg1"/>
                </a:solidFill>
                <a:effectLst>
                  <a:outerShdw blurRad="38100" dist="38100" dir="2700000" algn="tl">
                    <a:srgbClr val="000000">
                      <a:alpha val="43137"/>
                    </a:srgbClr>
                  </a:outerShdw>
                </a:effectLst>
                <a:latin typeface="Raleway" panose="020B0503030101060003" pitchFamily="34" charset="0"/>
              </a:rPr>
              <a:t>&amp;</a:t>
            </a:r>
          </a:p>
          <a:p>
            <a:pPr marL="0" indent="0">
              <a:spcAft>
                <a:spcPts val="0"/>
              </a:spcAft>
              <a:buNone/>
            </a:pPr>
            <a:r>
              <a:rPr lang="en-US" sz="2800" b="1" dirty="0">
                <a:solidFill>
                  <a:schemeClr val="bg1"/>
                </a:solidFill>
                <a:effectLst>
                  <a:outerShdw blurRad="38100" dist="38100" dir="2700000" algn="tl">
                    <a:srgbClr val="000000">
                      <a:alpha val="43137"/>
                    </a:srgbClr>
                  </a:outerShdw>
                </a:effectLst>
                <a:latin typeface="Raleway" panose="020B0503030101060003" pitchFamily="34" charset="0"/>
              </a:rPr>
              <a:t> </a:t>
            </a:r>
            <a:r>
              <a:rPr lang="en-US" sz="3600" b="1" dirty="0">
                <a:solidFill>
                  <a:schemeClr val="bg1"/>
                </a:solidFill>
                <a:effectLst>
                  <a:outerShdw blurRad="38100" dist="38100" dir="2700000" algn="tl">
                    <a:srgbClr val="000000">
                      <a:alpha val="43137"/>
                    </a:srgbClr>
                  </a:outerShdw>
                </a:effectLst>
                <a:latin typeface="Raleway" panose="020B0503030101060003" pitchFamily="34" charset="0"/>
              </a:rPr>
              <a:t>Strategies</a:t>
            </a:r>
            <a:endParaRPr lang="en-US" sz="2800" b="1" dirty="0">
              <a:solidFill>
                <a:schemeClr val="bg1"/>
              </a:solidFill>
              <a:effectLst>
                <a:outerShdw blurRad="38100" dist="38100" dir="2700000" algn="tl">
                  <a:srgbClr val="000000">
                    <a:alpha val="43137"/>
                  </a:srgbClr>
                </a:outerShdw>
              </a:effectLst>
              <a:latin typeface="Raleway" panose="020B0503030101060003" pitchFamily="34" charset="0"/>
            </a:endParaRPr>
          </a:p>
          <a:p>
            <a:pPr marL="0" indent="0">
              <a:spcAft>
                <a:spcPts val="600"/>
              </a:spcAft>
              <a:buNone/>
            </a:pPr>
            <a:endParaRPr lang="en-US" sz="6000" dirty="0">
              <a:solidFill>
                <a:schemeClr val="bg1"/>
              </a:solidFill>
              <a:effectLst>
                <a:outerShdw blurRad="38100" dist="38100" dir="2700000" algn="tl">
                  <a:srgbClr val="000000">
                    <a:alpha val="43137"/>
                  </a:srgbClr>
                </a:outerShdw>
              </a:effectLst>
              <a:latin typeface="Raleway" panose="020B0503030101060003" pitchFamily="34" charset="0"/>
            </a:endParaRPr>
          </a:p>
          <a:p>
            <a:pPr marL="0" indent="0">
              <a:buNone/>
            </a:pPr>
            <a:endParaRPr lang="en-US" sz="4000" dirty="0">
              <a:solidFill>
                <a:schemeClr val="bg1"/>
              </a:solidFill>
              <a:effectLst>
                <a:outerShdw blurRad="38100" dist="38100" dir="2700000" algn="tl">
                  <a:srgbClr val="000000">
                    <a:alpha val="43137"/>
                  </a:srgbClr>
                </a:outerShdw>
              </a:effectLst>
              <a:latin typeface="Raleway" panose="020B0503030101060003" pitchFamily="34" charset="0"/>
            </a:endParaRPr>
          </a:p>
        </p:txBody>
      </p:sp>
    </p:spTree>
    <p:extLst>
      <p:ext uri="{BB962C8B-B14F-4D97-AF65-F5344CB8AC3E}">
        <p14:creationId xmlns:p14="http://schemas.microsoft.com/office/powerpoint/2010/main" val="15240480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47151" y="2472279"/>
            <a:ext cx="4401311" cy="1440000"/>
            <a:chOff x="1948626" y="2367978"/>
            <a:chExt cx="4401311" cy="1440000"/>
          </a:xfrm>
        </p:grpSpPr>
        <p:sp>
          <p:nvSpPr>
            <p:cNvPr id="13" name="TextBox 12"/>
            <p:cNvSpPr txBox="1"/>
            <p:nvPr/>
          </p:nvSpPr>
          <p:spPr>
            <a:xfrm>
              <a:off x="2514600" y="2857500"/>
              <a:ext cx="3835337" cy="523220"/>
            </a:xfrm>
            <a:prstGeom prst="rect">
              <a:avLst/>
            </a:prstGeom>
            <a:noFill/>
          </p:spPr>
          <p:txBody>
            <a:bodyPr wrap="square" rtlCol="0">
              <a:spAutoFit/>
            </a:bodyPr>
            <a:lstStyle/>
            <a:p>
              <a:r>
                <a:rPr lang="en-CA" sz="2800" dirty="0"/>
                <a:t>         ………………</a:t>
              </a:r>
            </a:p>
          </p:txBody>
        </p:sp>
        <p:sp>
          <p:nvSpPr>
            <p:cNvPr id="12" name="Oval 11"/>
            <p:cNvSpPr/>
            <p:nvPr/>
          </p:nvSpPr>
          <p:spPr>
            <a:xfrm>
              <a:off x="2039448" y="2367978"/>
              <a:ext cx="1440000" cy="1440000"/>
            </a:xfrm>
            <a:prstGeom prst="ellipse">
              <a:avLst/>
            </a:prstGeom>
            <a:solidFill>
              <a:srgbClr val="CFE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1948626" y="2581858"/>
              <a:ext cx="1600200" cy="1015663"/>
            </a:xfrm>
            <a:prstGeom prst="rect">
              <a:avLst/>
            </a:prstGeom>
            <a:noFill/>
          </p:spPr>
          <p:txBody>
            <a:bodyPr wrap="square" rtlCol="0">
              <a:spAutoFit/>
            </a:bodyPr>
            <a:lstStyle/>
            <a:p>
              <a:pPr algn="ctr"/>
              <a:r>
                <a:rPr lang="en-CA" sz="2000" b="1" dirty="0">
                  <a:solidFill>
                    <a:schemeClr val="bg1"/>
                  </a:solidFill>
                  <a:effectLst>
                    <a:outerShdw blurRad="38100" dist="38100" dir="2700000" algn="tl">
                      <a:srgbClr val="000000">
                        <a:alpha val="43137"/>
                      </a:srgbClr>
                    </a:outerShdw>
                  </a:effectLst>
                  <a:latin typeface="Raleway" panose="020B0503030101060003" pitchFamily="34" charset="0"/>
                </a:rPr>
                <a:t>*Azure </a:t>
              </a:r>
            </a:p>
            <a:p>
              <a:pPr algn="ctr"/>
              <a:r>
                <a:rPr lang="en-CA" sz="2000" b="1" dirty="0">
                  <a:solidFill>
                    <a:schemeClr val="bg1"/>
                  </a:solidFill>
                  <a:effectLst>
                    <a:outerShdw blurRad="38100" dist="38100" dir="2700000" algn="tl">
                      <a:srgbClr val="000000">
                        <a:alpha val="43137"/>
                      </a:srgbClr>
                    </a:outerShdw>
                  </a:effectLst>
                  <a:latin typeface="Raleway" panose="020B0503030101060003" pitchFamily="34" charset="0"/>
                </a:rPr>
                <a:t>Data </a:t>
              </a:r>
            </a:p>
            <a:p>
              <a:pPr algn="ctr"/>
              <a:r>
                <a:rPr lang="en-CA" sz="2000" b="1" dirty="0">
                  <a:solidFill>
                    <a:schemeClr val="bg1"/>
                  </a:solidFill>
                  <a:effectLst>
                    <a:outerShdw blurRad="38100" dist="38100" dir="2700000" algn="tl">
                      <a:srgbClr val="000000">
                        <a:alpha val="43137"/>
                      </a:srgbClr>
                    </a:outerShdw>
                  </a:effectLst>
                  <a:latin typeface="Raleway" panose="020B0503030101060003" pitchFamily="34" charset="0"/>
                </a:rPr>
                <a:t>Studio</a:t>
              </a:r>
            </a:p>
          </p:txBody>
        </p:sp>
      </p:grpSp>
      <p:grpSp>
        <p:nvGrpSpPr>
          <p:cNvPr id="5" name="Group 4"/>
          <p:cNvGrpSpPr/>
          <p:nvPr/>
        </p:nvGrpSpPr>
        <p:grpSpPr>
          <a:xfrm>
            <a:off x="5205598" y="106498"/>
            <a:ext cx="2394090" cy="1688577"/>
            <a:chOff x="4697598" y="106497"/>
            <a:chExt cx="2394090" cy="1688577"/>
          </a:xfrm>
        </p:grpSpPr>
        <p:sp>
          <p:nvSpPr>
            <p:cNvPr id="23" name="TextBox 22"/>
            <p:cNvSpPr txBox="1"/>
            <p:nvPr/>
          </p:nvSpPr>
          <p:spPr>
            <a:xfrm rot="2571895">
              <a:off x="5948018" y="1271854"/>
              <a:ext cx="1143670" cy="523220"/>
            </a:xfrm>
            <a:prstGeom prst="rect">
              <a:avLst/>
            </a:prstGeom>
            <a:noFill/>
          </p:spPr>
          <p:txBody>
            <a:bodyPr wrap="square" rtlCol="0">
              <a:spAutoFit/>
            </a:bodyPr>
            <a:lstStyle/>
            <a:p>
              <a:r>
                <a:rPr lang="en-CA" sz="2800" dirty="0"/>
                <a:t>……</a:t>
              </a:r>
            </a:p>
          </p:txBody>
        </p:sp>
        <p:sp>
          <p:nvSpPr>
            <p:cNvPr id="20" name="Oval 19"/>
            <p:cNvSpPr/>
            <p:nvPr/>
          </p:nvSpPr>
          <p:spPr>
            <a:xfrm>
              <a:off x="4749391" y="106497"/>
              <a:ext cx="1440000" cy="1440000"/>
            </a:xfrm>
            <a:prstGeom prst="ellipse">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4697598" y="501163"/>
              <a:ext cx="1563248" cy="584775"/>
            </a:xfrm>
            <a:prstGeom prst="rect">
              <a:avLst/>
            </a:prstGeom>
            <a:noFill/>
          </p:spPr>
          <p:txBody>
            <a:bodyPr wrap="none" rtlCol="0">
              <a:spAutoFit/>
            </a:bodyPr>
            <a:lstStyle/>
            <a:p>
              <a:pPr algn="ctr"/>
              <a:r>
                <a:rPr lang="en-CA" sz="1600" b="1" dirty="0">
                  <a:solidFill>
                    <a:schemeClr val="bg1"/>
                  </a:solidFill>
                  <a:effectLst>
                    <a:outerShdw blurRad="38100" dist="38100" dir="2700000" algn="tl">
                      <a:srgbClr val="000000">
                        <a:alpha val="43137"/>
                      </a:srgbClr>
                    </a:outerShdw>
                  </a:effectLst>
                  <a:latin typeface="Raleway" panose="020B0503030101060003" pitchFamily="34" charset="0"/>
                </a:rPr>
                <a:t>MAP Toolkit</a:t>
              </a:r>
              <a:r>
                <a:rPr lang="en-CA" sz="1600" dirty="0">
                  <a:solidFill>
                    <a:schemeClr val="bg1"/>
                  </a:solidFill>
                  <a:latin typeface="Raleway" panose="020B0503030101060003" pitchFamily="34" charset="0"/>
                </a:rPr>
                <a:t>*</a:t>
              </a:r>
            </a:p>
            <a:p>
              <a:pPr algn="ctr"/>
              <a:r>
                <a:rPr lang="en-CA" sz="1600" b="1" dirty="0">
                  <a:solidFill>
                    <a:schemeClr val="bg1"/>
                  </a:solidFill>
                  <a:effectLst>
                    <a:outerShdw blurRad="38100" dist="38100" dir="2700000" algn="tl">
                      <a:srgbClr val="000000">
                        <a:alpha val="43137"/>
                      </a:srgbClr>
                    </a:outerShdw>
                  </a:effectLst>
                  <a:latin typeface="Raleway" panose="020B0503030101060003" pitchFamily="34" charset="0"/>
                </a:rPr>
                <a:t>Azure Migrate</a:t>
              </a:r>
            </a:p>
          </p:txBody>
        </p:sp>
      </p:grpSp>
      <p:grpSp>
        <p:nvGrpSpPr>
          <p:cNvPr id="2" name="Group 1"/>
          <p:cNvGrpSpPr/>
          <p:nvPr/>
        </p:nvGrpSpPr>
        <p:grpSpPr>
          <a:xfrm>
            <a:off x="6047267" y="3883655"/>
            <a:ext cx="3145987" cy="1706614"/>
            <a:chOff x="3973615" y="3883655"/>
            <a:chExt cx="3145987" cy="1706614"/>
          </a:xfrm>
        </p:grpSpPr>
        <p:sp>
          <p:nvSpPr>
            <p:cNvPr id="22" name="TextBox 21"/>
            <p:cNvSpPr txBox="1"/>
            <p:nvPr/>
          </p:nvSpPr>
          <p:spPr>
            <a:xfrm rot="8715620">
              <a:off x="4691634" y="3883655"/>
              <a:ext cx="2427968" cy="523220"/>
            </a:xfrm>
            <a:prstGeom prst="rect">
              <a:avLst/>
            </a:prstGeom>
            <a:noFill/>
          </p:spPr>
          <p:txBody>
            <a:bodyPr wrap="square" rtlCol="0">
              <a:spAutoFit/>
            </a:bodyPr>
            <a:lstStyle/>
            <a:p>
              <a:r>
                <a:rPr lang="en-CA" sz="2800" dirty="0"/>
                <a:t>…………………</a:t>
              </a:r>
            </a:p>
          </p:txBody>
        </p:sp>
        <p:sp>
          <p:nvSpPr>
            <p:cNvPr id="19" name="Oval 18"/>
            <p:cNvSpPr/>
            <p:nvPr/>
          </p:nvSpPr>
          <p:spPr>
            <a:xfrm>
              <a:off x="3974937" y="4150269"/>
              <a:ext cx="1440000" cy="1440000"/>
            </a:xfrm>
            <a:prstGeom prst="ellipse">
              <a:avLst/>
            </a:prstGeom>
            <a:solidFill>
              <a:srgbClr val="2DA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3973615" y="4681835"/>
              <a:ext cx="1455847" cy="430887"/>
            </a:xfrm>
            <a:prstGeom prst="rect">
              <a:avLst/>
            </a:prstGeom>
            <a:noFill/>
          </p:spPr>
          <p:txBody>
            <a:bodyPr wrap="none" rtlCol="0">
              <a:spAutoFit/>
            </a:bodyPr>
            <a:lstStyle/>
            <a:p>
              <a:pPr algn="ctr"/>
              <a:r>
                <a:rPr lang="en-CA" sz="2200" b="1" dirty="0" err="1">
                  <a:solidFill>
                    <a:schemeClr val="bg1"/>
                  </a:solidFill>
                  <a:effectLst>
                    <a:outerShdw blurRad="38100" dist="38100" dir="2700000" algn="tl">
                      <a:srgbClr val="000000">
                        <a:alpha val="43137"/>
                      </a:srgbClr>
                    </a:outerShdw>
                  </a:effectLst>
                  <a:latin typeface="Raleway" panose="020B0503030101060003" pitchFamily="34" charset="0"/>
                </a:rPr>
                <a:t>dbaTools</a:t>
              </a:r>
              <a:endParaRPr lang="en-CA" sz="2200" b="1" dirty="0">
                <a:solidFill>
                  <a:schemeClr val="bg1"/>
                </a:solidFill>
                <a:effectLst>
                  <a:outerShdw blurRad="38100" dist="38100" dir="2700000" algn="tl">
                    <a:srgbClr val="000000">
                      <a:alpha val="43137"/>
                    </a:srgbClr>
                  </a:outerShdw>
                </a:effectLst>
                <a:latin typeface="Raleway" panose="020B0503030101060003" pitchFamily="34" charset="0"/>
              </a:endParaRPr>
            </a:p>
          </p:txBody>
        </p:sp>
      </p:grpSp>
      <p:grpSp>
        <p:nvGrpSpPr>
          <p:cNvPr id="4" name="Group 3"/>
          <p:cNvGrpSpPr/>
          <p:nvPr/>
        </p:nvGrpSpPr>
        <p:grpSpPr>
          <a:xfrm>
            <a:off x="2845211" y="914377"/>
            <a:ext cx="5464828" cy="1778740"/>
            <a:chOff x="1568694" y="396217"/>
            <a:chExt cx="5464828" cy="1778740"/>
          </a:xfrm>
        </p:grpSpPr>
        <p:sp>
          <p:nvSpPr>
            <p:cNvPr id="18" name="TextBox 17"/>
            <p:cNvSpPr txBox="1"/>
            <p:nvPr/>
          </p:nvSpPr>
          <p:spPr>
            <a:xfrm rot="1022884">
              <a:off x="3456296" y="1651737"/>
              <a:ext cx="3577226" cy="523220"/>
            </a:xfrm>
            <a:prstGeom prst="rect">
              <a:avLst/>
            </a:prstGeom>
            <a:noFill/>
          </p:spPr>
          <p:txBody>
            <a:bodyPr wrap="square" rtlCol="0">
              <a:spAutoFit/>
            </a:bodyPr>
            <a:lstStyle/>
            <a:p>
              <a:r>
                <a:rPr lang="en-CA" sz="2800" dirty="0"/>
                <a:t>…………………</a:t>
              </a:r>
            </a:p>
          </p:txBody>
        </p:sp>
        <p:sp>
          <p:nvSpPr>
            <p:cNvPr id="21" name="Oval 20"/>
            <p:cNvSpPr/>
            <p:nvPr/>
          </p:nvSpPr>
          <p:spPr>
            <a:xfrm>
              <a:off x="1877394" y="396217"/>
              <a:ext cx="1440000" cy="1440000"/>
            </a:xfrm>
            <a:prstGeom prst="ellipse">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1568694" y="553639"/>
              <a:ext cx="2057400" cy="923330"/>
            </a:xfrm>
            <a:prstGeom prst="rect">
              <a:avLst/>
            </a:prstGeom>
            <a:noFill/>
          </p:spPr>
          <p:txBody>
            <a:bodyPr wrap="square" rtlCol="0">
              <a:spAutoFit/>
            </a:bodyPr>
            <a:lstStyle/>
            <a:p>
              <a:pPr algn="ctr"/>
              <a:r>
                <a:rPr lang="en-CA" sz="2000" b="1" dirty="0">
                  <a:solidFill>
                    <a:schemeClr val="bg1"/>
                  </a:solidFill>
                  <a:effectLst>
                    <a:outerShdw blurRad="38100" dist="38100" dir="2700000" algn="tl">
                      <a:srgbClr val="000000">
                        <a:alpha val="43137"/>
                      </a:srgbClr>
                    </a:outerShdw>
                  </a:effectLst>
                  <a:latin typeface="Raleway" panose="020B0503030101060003" pitchFamily="34" charset="0"/>
                </a:rPr>
                <a:t>Data </a:t>
              </a:r>
            </a:p>
            <a:p>
              <a:pPr algn="ctr"/>
              <a:r>
                <a:rPr lang="en-CA" sz="2000" b="1" dirty="0">
                  <a:solidFill>
                    <a:schemeClr val="bg1"/>
                  </a:solidFill>
                  <a:effectLst>
                    <a:outerShdw blurRad="38100" dist="38100" dir="2700000" algn="tl">
                      <a:srgbClr val="000000">
                        <a:alpha val="43137"/>
                      </a:srgbClr>
                    </a:outerShdw>
                  </a:effectLst>
                  <a:latin typeface="Raleway" panose="020B0503030101060003" pitchFamily="34" charset="0"/>
                </a:rPr>
                <a:t>Migration Assistant</a:t>
              </a:r>
            </a:p>
          </p:txBody>
        </p:sp>
      </p:grpSp>
      <p:grpSp>
        <p:nvGrpSpPr>
          <p:cNvPr id="9" name="Group 8"/>
          <p:cNvGrpSpPr>
            <a:grpSpLocks noChangeAspect="1"/>
          </p:cNvGrpSpPr>
          <p:nvPr/>
        </p:nvGrpSpPr>
        <p:grpSpPr>
          <a:xfrm>
            <a:off x="7040355" y="1575905"/>
            <a:ext cx="2345877" cy="2021616"/>
            <a:chOff x="2944368" y="1117092"/>
            <a:chExt cx="2706624" cy="2213570"/>
          </a:xfrm>
        </p:grpSpPr>
        <p:sp>
          <p:nvSpPr>
            <p:cNvPr id="6" name="Rounded Rectangle 5"/>
            <p:cNvSpPr/>
            <p:nvPr/>
          </p:nvSpPr>
          <p:spPr>
            <a:xfrm>
              <a:off x="2944368" y="1117092"/>
              <a:ext cx="2706624" cy="2213570"/>
            </a:xfrm>
            <a:prstGeom prst="round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059" y="1257300"/>
              <a:ext cx="2357437" cy="1936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9815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FEA8A"/>
        </a:solidFill>
        <a:effectLst/>
      </p:bgPr>
    </p:bg>
    <p:spTree>
      <p:nvGrpSpPr>
        <p:cNvPr id="1" name=""/>
        <p:cNvGrpSpPr/>
        <p:nvPr/>
      </p:nvGrpSpPr>
      <p:grpSpPr>
        <a:xfrm>
          <a:off x="0" y="0"/>
          <a:ext cx="0" cy="0"/>
          <a:chOff x="0" y="0"/>
          <a:chExt cx="0" cy="0"/>
        </a:xfrm>
      </p:grpSpPr>
      <p:pic>
        <p:nvPicPr>
          <p:cNvPr id="6" name="Picture 1" descr="Screenshot of Azure Migrate: A Central Hub for Datacenter Migration">
            <a:extLst>
              <a:ext uri="{FF2B5EF4-FFF2-40B4-BE49-F238E27FC236}">
                <a16:creationId xmlns:a16="http://schemas.microsoft.com/office/drawing/2014/main" id="{6475667D-5602-4DBD-927A-CC05101057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63" r="7895"/>
          <a:stretch/>
        </p:blipFill>
        <p:spPr bwMode="auto">
          <a:xfrm>
            <a:off x="5613400" y="1538791"/>
            <a:ext cx="4003185" cy="2672977"/>
          </a:xfrm>
          <a:prstGeom prst="rect">
            <a:avLst/>
          </a:prstGeom>
          <a:noFill/>
          <a:ln>
            <a:noFill/>
          </a:ln>
        </p:spPr>
      </p:pic>
      <p:sp>
        <p:nvSpPr>
          <p:cNvPr id="8" name="Title 4">
            <a:extLst>
              <a:ext uri="{FF2B5EF4-FFF2-40B4-BE49-F238E27FC236}">
                <a16:creationId xmlns:a16="http://schemas.microsoft.com/office/drawing/2014/main" id="{A56BFC3D-B436-D1E4-5D95-C4DC183DED2F}"/>
              </a:ext>
            </a:extLst>
          </p:cNvPr>
          <p:cNvSpPr>
            <a:spLocks noGrp="1"/>
          </p:cNvSpPr>
          <p:nvPr>
            <p:ph type="title"/>
          </p:nvPr>
        </p:nvSpPr>
        <p:spPr>
          <a:xfrm>
            <a:off x="203200" y="2171700"/>
            <a:ext cx="4495800" cy="507832"/>
          </a:xfrm>
        </p:spPr>
        <p:txBody>
          <a:bodyPr/>
          <a:lstStyle/>
          <a:p>
            <a:r>
              <a:rPr lang="en-US" dirty="0">
                <a:solidFill>
                  <a:schemeClr val="bg1">
                    <a:lumMod val="50000"/>
                  </a:schemeClr>
                </a:solidFill>
                <a:latin typeface="Raleway" panose="020B0503030101060003" pitchFamily="34" charset="0"/>
                <a:cs typeface="Arial" panose="020B0604020202020204" pitchFamily="34" charset="0"/>
              </a:rPr>
              <a:t>Azure Migrate</a:t>
            </a:r>
            <a:endParaRPr lang="en-US" b="1" dirty="0">
              <a:solidFill>
                <a:srgbClr val="C00000"/>
              </a:solidFill>
              <a:latin typeface="Raleway" panose="020B0503030101060003" pitchFamily="34" charset="0"/>
              <a:cs typeface="Arial" panose="020B0604020202020204" pitchFamily="34" charset="0"/>
            </a:endParaRPr>
          </a:p>
        </p:txBody>
      </p:sp>
      <p:sp>
        <p:nvSpPr>
          <p:cNvPr id="10" name="TextBox 9">
            <a:extLst>
              <a:ext uri="{FF2B5EF4-FFF2-40B4-BE49-F238E27FC236}">
                <a16:creationId xmlns:a16="http://schemas.microsoft.com/office/drawing/2014/main" id="{D8C246D7-A4C5-0F01-B3CB-941B92FAA176}"/>
              </a:ext>
            </a:extLst>
          </p:cNvPr>
          <p:cNvSpPr txBox="1"/>
          <p:nvPr/>
        </p:nvSpPr>
        <p:spPr>
          <a:xfrm>
            <a:off x="584201" y="2890352"/>
            <a:ext cx="4648200" cy="353943"/>
          </a:xfrm>
          <a:prstGeom prst="rect">
            <a:avLst/>
          </a:prstGeom>
          <a:solidFill>
            <a:schemeClr val="bg1">
              <a:lumMod val="95000"/>
            </a:schemeClr>
          </a:solidFill>
        </p:spPr>
        <p:txBody>
          <a:bodyPr wrap="square">
            <a:spAutoFit/>
          </a:bodyPr>
          <a:lstStyle/>
          <a:p>
            <a:r>
              <a:rPr lang="en-US" sz="1700" i="0" dirty="0">
                <a:solidFill>
                  <a:schemeClr val="bg1">
                    <a:lumMod val="50000"/>
                  </a:schemeClr>
                </a:solidFill>
                <a:effectLst/>
                <a:latin typeface="Raleway" panose="020B0503030101060003" pitchFamily="34" charset="0"/>
              </a:rPr>
              <a:t>assessment, migration, and modernization</a:t>
            </a:r>
            <a:endParaRPr lang="en-US" sz="1700" dirty="0">
              <a:solidFill>
                <a:schemeClr val="bg1">
                  <a:lumMod val="50000"/>
                </a:schemeClr>
              </a:solidFill>
              <a:latin typeface="Raleway" panose="020B0503030101060003" pitchFamily="34" charset="0"/>
            </a:endParaRPr>
          </a:p>
        </p:txBody>
      </p:sp>
    </p:spTree>
    <p:extLst>
      <p:ext uri="{BB962C8B-B14F-4D97-AF65-F5344CB8AC3E}">
        <p14:creationId xmlns:p14="http://schemas.microsoft.com/office/powerpoint/2010/main" val="212159280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FEA8A"/>
        </a:solid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A56BFC3D-B436-D1E4-5D95-C4DC183DED2F}"/>
              </a:ext>
            </a:extLst>
          </p:cNvPr>
          <p:cNvSpPr>
            <a:spLocks noGrp="1"/>
          </p:cNvSpPr>
          <p:nvPr>
            <p:ph type="title"/>
          </p:nvPr>
        </p:nvSpPr>
        <p:spPr>
          <a:xfrm>
            <a:off x="203200" y="2171700"/>
            <a:ext cx="4495800" cy="507832"/>
          </a:xfrm>
        </p:spPr>
        <p:txBody>
          <a:bodyPr/>
          <a:lstStyle/>
          <a:p>
            <a:r>
              <a:rPr lang="en-US" dirty="0">
                <a:solidFill>
                  <a:schemeClr val="bg1">
                    <a:lumMod val="50000"/>
                  </a:schemeClr>
                </a:solidFill>
                <a:latin typeface="Raleway" panose="020B0503030101060003" pitchFamily="34" charset="0"/>
                <a:cs typeface="Arial" panose="020B0604020202020204" pitchFamily="34" charset="0"/>
              </a:rPr>
              <a:t>Azure Migrate</a:t>
            </a:r>
            <a:endParaRPr lang="en-US" b="1" dirty="0">
              <a:solidFill>
                <a:srgbClr val="C00000"/>
              </a:solidFill>
              <a:latin typeface="Raleway" panose="020B0503030101060003" pitchFamily="34" charset="0"/>
              <a:cs typeface="Arial" panose="020B0604020202020204" pitchFamily="34" charset="0"/>
            </a:endParaRPr>
          </a:p>
        </p:txBody>
      </p:sp>
      <p:sp>
        <p:nvSpPr>
          <p:cNvPr id="10" name="TextBox 9">
            <a:extLst>
              <a:ext uri="{FF2B5EF4-FFF2-40B4-BE49-F238E27FC236}">
                <a16:creationId xmlns:a16="http://schemas.microsoft.com/office/drawing/2014/main" id="{D8C246D7-A4C5-0F01-B3CB-941B92FAA176}"/>
              </a:ext>
            </a:extLst>
          </p:cNvPr>
          <p:cNvSpPr txBox="1"/>
          <p:nvPr/>
        </p:nvSpPr>
        <p:spPr>
          <a:xfrm>
            <a:off x="584201" y="2890352"/>
            <a:ext cx="4648200" cy="353943"/>
          </a:xfrm>
          <a:prstGeom prst="rect">
            <a:avLst/>
          </a:prstGeom>
          <a:solidFill>
            <a:schemeClr val="bg1">
              <a:lumMod val="95000"/>
            </a:schemeClr>
          </a:solidFill>
        </p:spPr>
        <p:txBody>
          <a:bodyPr wrap="square">
            <a:spAutoFit/>
          </a:bodyPr>
          <a:lstStyle/>
          <a:p>
            <a:r>
              <a:rPr lang="en-US" sz="1700" i="0" dirty="0">
                <a:solidFill>
                  <a:schemeClr val="bg1">
                    <a:lumMod val="50000"/>
                  </a:schemeClr>
                </a:solidFill>
                <a:effectLst/>
                <a:latin typeface="Raleway" panose="020B0503030101060003" pitchFamily="34" charset="0"/>
              </a:rPr>
              <a:t>assessment, migration, and modernization</a:t>
            </a:r>
            <a:endParaRPr lang="en-US" sz="1700" dirty="0">
              <a:solidFill>
                <a:schemeClr val="bg1">
                  <a:lumMod val="50000"/>
                </a:schemeClr>
              </a:solidFill>
              <a:latin typeface="Raleway" panose="020B0503030101060003" pitchFamily="34" charset="0"/>
            </a:endParaRPr>
          </a:p>
        </p:txBody>
      </p:sp>
      <p:pic>
        <p:nvPicPr>
          <p:cNvPr id="1030" name="Picture 6" descr="Overview of Azure SQL shows various information as pie chart for SQL server readiness under SQL server migration scenarios">
            <a:extLst>
              <a:ext uri="{FF2B5EF4-FFF2-40B4-BE49-F238E27FC236}">
                <a16:creationId xmlns:a16="http://schemas.microsoft.com/office/drawing/2014/main" id="{9AED6287-2389-AF20-DC58-074FAD640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400" y="1546411"/>
            <a:ext cx="4003185" cy="225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70676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FEA8A"/>
        </a:solid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A56BFC3D-B436-D1E4-5D95-C4DC183DED2F}"/>
              </a:ext>
            </a:extLst>
          </p:cNvPr>
          <p:cNvSpPr>
            <a:spLocks noGrp="1"/>
          </p:cNvSpPr>
          <p:nvPr>
            <p:ph type="title"/>
          </p:nvPr>
        </p:nvSpPr>
        <p:spPr>
          <a:xfrm>
            <a:off x="203200" y="2171700"/>
            <a:ext cx="4495800" cy="507832"/>
          </a:xfrm>
        </p:spPr>
        <p:txBody>
          <a:bodyPr/>
          <a:lstStyle/>
          <a:p>
            <a:r>
              <a:rPr lang="en-US" dirty="0">
                <a:solidFill>
                  <a:schemeClr val="bg1">
                    <a:lumMod val="50000"/>
                  </a:schemeClr>
                </a:solidFill>
                <a:latin typeface="Raleway" panose="020B0503030101060003" pitchFamily="34" charset="0"/>
                <a:cs typeface="Arial" panose="020B0604020202020204" pitchFamily="34" charset="0"/>
              </a:rPr>
              <a:t>Azure Migrate</a:t>
            </a:r>
            <a:endParaRPr lang="en-US" b="1" dirty="0">
              <a:solidFill>
                <a:srgbClr val="C00000"/>
              </a:solidFill>
              <a:latin typeface="Raleway" panose="020B0503030101060003" pitchFamily="34" charset="0"/>
              <a:cs typeface="Arial" panose="020B0604020202020204" pitchFamily="34" charset="0"/>
            </a:endParaRPr>
          </a:p>
        </p:txBody>
      </p:sp>
      <p:sp>
        <p:nvSpPr>
          <p:cNvPr id="10" name="TextBox 9">
            <a:extLst>
              <a:ext uri="{FF2B5EF4-FFF2-40B4-BE49-F238E27FC236}">
                <a16:creationId xmlns:a16="http://schemas.microsoft.com/office/drawing/2014/main" id="{D8C246D7-A4C5-0F01-B3CB-941B92FAA176}"/>
              </a:ext>
            </a:extLst>
          </p:cNvPr>
          <p:cNvSpPr txBox="1"/>
          <p:nvPr/>
        </p:nvSpPr>
        <p:spPr>
          <a:xfrm>
            <a:off x="584201" y="2890352"/>
            <a:ext cx="4648200" cy="353943"/>
          </a:xfrm>
          <a:prstGeom prst="rect">
            <a:avLst/>
          </a:prstGeom>
          <a:solidFill>
            <a:schemeClr val="bg1">
              <a:lumMod val="95000"/>
            </a:schemeClr>
          </a:solidFill>
        </p:spPr>
        <p:txBody>
          <a:bodyPr wrap="square">
            <a:spAutoFit/>
          </a:bodyPr>
          <a:lstStyle/>
          <a:p>
            <a:r>
              <a:rPr lang="en-US" sz="1700" i="0" dirty="0">
                <a:solidFill>
                  <a:schemeClr val="bg1">
                    <a:lumMod val="50000"/>
                  </a:schemeClr>
                </a:solidFill>
                <a:effectLst/>
                <a:latin typeface="Raleway" panose="020B0503030101060003" pitchFamily="34" charset="0"/>
              </a:rPr>
              <a:t>assessment, migration, and modernization</a:t>
            </a:r>
            <a:endParaRPr lang="en-US" sz="1700" dirty="0">
              <a:solidFill>
                <a:schemeClr val="bg1">
                  <a:lumMod val="50000"/>
                </a:schemeClr>
              </a:solidFill>
              <a:latin typeface="Raleway" panose="020B0503030101060003" pitchFamily="34" charset="0"/>
            </a:endParaRPr>
          </a:p>
        </p:txBody>
      </p:sp>
      <p:pic>
        <p:nvPicPr>
          <p:cNvPr id="1028" name="Picture 4" descr="A window for Azure migrate, discovery and assessment">
            <a:extLst>
              <a:ext uri="{FF2B5EF4-FFF2-40B4-BE49-F238E27FC236}">
                <a16:creationId xmlns:a16="http://schemas.microsoft.com/office/drawing/2014/main" id="{4D7E1EEF-E28C-1925-0DBD-70718EDD4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400" y="1538791"/>
            <a:ext cx="4003185" cy="225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0128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1192" y="4381500"/>
            <a:ext cx="9046308" cy="1015663"/>
          </a:xfrm>
          <a:prstGeom prst="rect">
            <a:avLst/>
          </a:prstGeom>
          <a:solidFill>
            <a:schemeClr val="tx2">
              <a:lumMod val="75000"/>
              <a:alpha val="70000"/>
            </a:schemeClr>
          </a:solidFill>
        </p:spPr>
        <p:txBody>
          <a:bodyPr wrap="square" rtlCol="0">
            <a:spAutoFit/>
          </a:bodyPr>
          <a:lstStyle/>
          <a:p>
            <a:r>
              <a:rPr lang="en-US" sz="6000" spc="250" dirty="0">
                <a:solidFill>
                  <a:schemeClr val="bg1">
                    <a:lumMod val="95000"/>
                  </a:schemeClr>
                </a:solidFill>
                <a:latin typeface="Raleway ExtraBold"/>
                <a:cs typeface="Raleway ExtraBold"/>
              </a:rPr>
              <a:t>   B</a:t>
            </a:r>
            <a:r>
              <a:rPr lang="en-US" sz="5400" spc="250" dirty="0">
                <a:solidFill>
                  <a:schemeClr val="bg1">
                    <a:lumMod val="95000"/>
                  </a:schemeClr>
                </a:solidFill>
                <a:latin typeface="Raleway ExtraBold"/>
                <a:cs typeface="Raleway ExtraBold"/>
              </a:rPr>
              <a:t>ackup-</a:t>
            </a:r>
            <a:r>
              <a:rPr lang="en-US" sz="5400" spc="250" dirty="0" err="1">
                <a:solidFill>
                  <a:schemeClr val="bg1">
                    <a:lumMod val="95000"/>
                  </a:schemeClr>
                </a:solidFill>
                <a:latin typeface="Raleway ExtraBold"/>
                <a:cs typeface="Raleway ExtraBold"/>
              </a:rPr>
              <a:t>DbaDatabase</a:t>
            </a:r>
            <a:endParaRPr lang="en-US" sz="8000" spc="250" dirty="0">
              <a:solidFill>
                <a:schemeClr val="bg1">
                  <a:lumMod val="95000"/>
                </a:schemeClr>
              </a:solidFill>
              <a:latin typeface="Raleway Regular"/>
              <a:cs typeface="Raleway Regular"/>
            </a:endParaRPr>
          </a:p>
        </p:txBody>
      </p:sp>
      <p:sp>
        <p:nvSpPr>
          <p:cNvPr id="2" name="TextBox 1">
            <a:extLst>
              <a:ext uri="{FF2B5EF4-FFF2-40B4-BE49-F238E27FC236}">
                <a16:creationId xmlns:a16="http://schemas.microsoft.com/office/drawing/2014/main" id="{8224FCED-D226-D959-F814-B9F8424F9C34}"/>
              </a:ext>
            </a:extLst>
          </p:cNvPr>
          <p:cNvSpPr txBox="1"/>
          <p:nvPr/>
        </p:nvSpPr>
        <p:spPr>
          <a:xfrm>
            <a:off x="431800" y="3390900"/>
            <a:ext cx="2514600" cy="584775"/>
          </a:xfrm>
          <a:prstGeom prst="rect">
            <a:avLst/>
          </a:prstGeom>
          <a:solidFill>
            <a:schemeClr val="bg1">
              <a:lumMod val="95000"/>
              <a:alpha val="73000"/>
            </a:schemeClr>
          </a:solidFill>
        </p:spPr>
        <p:txBody>
          <a:bodyPr wrap="square" rtlCol="0">
            <a:spAutoFit/>
          </a:bodyPr>
          <a:lstStyle/>
          <a:p>
            <a:r>
              <a:rPr lang="en-US" sz="3200" dirty="0" err="1">
                <a:solidFill>
                  <a:schemeClr val="bg1">
                    <a:lumMod val="50000"/>
                  </a:schemeClr>
                </a:solidFill>
                <a:latin typeface="Raleway Regular"/>
                <a:cs typeface="Raleway Regular"/>
              </a:rPr>
              <a:t>dbatools</a:t>
            </a:r>
            <a:endParaRPr lang="en-US" sz="2400" dirty="0">
              <a:solidFill>
                <a:schemeClr val="bg1">
                  <a:lumMod val="50000"/>
                </a:schemeClr>
              </a:solidFill>
              <a:latin typeface="Raleway ExtraBold"/>
              <a:cs typeface="Raleway ExtraBold"/>
            </a:endParaRPr>
          </a:p>
        </p:txBody>
      </p:sp>
    </p:spTree>
    <p:extLst>
      <p:ext uri="{BB962C8B-B14F-4D97-AF65-F5344CB8AC3E}">
        <p14:creationId xmlns:p14="http://schemas.microsoft.com/office/powerpoint/2010/main" val="33982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shadeToTitle="1">
        <a:solidFill>
          <a:schemeClr val="tx1">
            <a:alpha val="21000"/>
          </a:schemeClr>
        </a:solidFill>
        <a:effectLst/>
      </p:bgPr>
    </p:bg>
    <p:spTree>
      <p:nvGrpSpPr>
        <p:cNvPr id="1" name=""/>
        <p:cNvGrpSpPr/>
        <p:nvPr/>
      </p:nvGrpSpPr>
      <p:grpSpPr>
        <a:xfrm>
          <a:off x="0" y="0"/>
          <a:ext cx="0" cy="0"/>
          <a:chOff x="0" y="0"/>
          <a:chExt cx="0" cy="0"/>
        </a:xfrm>
      </p:grpSpPr>
      <p:pic>
        <p:nvPicPr>
          <p:cNvPr id="3074" name="Picture 2" descr="person buried in boxes.">
            <a:extLst>
              <a:ext uri="{FF2B5EF4-FFF2-40B4-BE49-F238E27FC236}">
                <a16:creationId xmlns:a16="http://schemas.microsoft.com/office/drawing/2014/main" id="{1E310FF1-89C9-7D2B-6B3D-98D8A37F1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200" y="1469231"/>
            <a:ext cx="4144568" cy="2776537"/>
          </a:xfrm>
          <a:prstGeom prst="rect">
            <a:avLst/>
          </a:prstGeom>
          <a:noFill/>
          <a:ln w="50800" cap="rnd">
            <a:solidFill>
              <a:schemeClr val="bg1">
                <a:lumMod val="65000"/>
              </a:schemeClr>
            </a:solidFill>
          </a:ln>
          <a:effectLst>
            <a:outerShdw blurRad="520700" dist="12700" dir="8220000" sy="-23000" kx="-800400" algn="bl" rotWithShape="0">
              <a:prstClr val="black">
                <a:alpha val="12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563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1192" y="4381500"/>
            <a:ext cx="9508392" cy="1015663"/>
          </a:xfrm>
          <a:prstGeom prst="rect">
            <a:avLst/>
          </a:prstGeom>
          <a:solidFill>
            <a:schemeClr val="tx2">
              <a:lumMod val="75000"/>
              <a:alpha val="70000"/>
            </a:schemeClr>
          </a:solidFill>
        </p:spPr>
        <p:txBody>
          <a:bodyPr wrap="square" rtlCol="0">
            <a:spAutoFit/>
          </a:bodyPr>
          <a:lstStyle/>
          <a:p>
            <a:r>
              <a:rPr lang="en-US" sz="6000" spc="250" dirty="0">
                <a:solidFill>
                  <a:schemeClr val="bg1">
                    <a:lumMod val="95000"/>
                  </a:schemeClr>
                </a:solidFill>
                <a:latin typeface="Raleway ExtraBold"/>
                <a:cs typeface="Raleway ExtraBold"/>
              </a:rPr>
              <a:t>   Restore</a:t>
            </a:r>
            <a:r>
              <a:rPr lang="en-US" sz="5400" spc="250" dirty="0">
                <a:solidFill>
                  <a:schemeClr val="bg1">
                    <a:lumMod val="95000"/>
                  </a:schemeClr>
                </a:solidFill>
                <a:latin typeface="Raleway ExtraBold"/>
                <a:cs typeface="Raleway ExtraBold"/>
              </a:rPr>
              <a:t>-</a:t>
            </a:r>
            <a:r>
              <a:rPr lang="en-US" sz="5400" spc="250" dirty="0" err="1">
                <a:solidFill>
                  <a:schemeClr val="bg1">
                    <a:lumMod val="95000"/>
                  </a:schemeClr>
                </a:solidFill>
                <a:latin typeface="Raleway ExtraBold"/>
                <a:cs typeface="Raleway ExtraBold"/>
              </a:rPr>
              <a:t>DbaDatabase</a:t>
            </a:r>
            <a:endParaRPr lang="en-US" sz="8000" spc="250" dirty="0">
              <a:solidFill>
                <a:schemeClr val="bg1">
                  <a:lumMod val="95000"/>
                </a:schemeClr>
              </a:solidFill>
              <a:latin typeface="Raleway Regular"/>
              <a:cs typeface="Raleway Regular"/>
            </a:endParaRPr>
          </a:p>
        </p:txBody>
      </p:sp>
      <p:sp>
        <p:nvSpPr>
          <p:cNvPr id="2" name="TextBox 1">
            <a:extLst>
              <a:ext uri="{FF2B5EF4-FFF2-40B4-BE49-F238E27FC236}">
                <a16:creationId xmlns:a16="http://schemas.microsoft.com/office/drawing/2014/main" id="{8224FCED-D226-D959-F814-B9F8424F9C34}"/>
              </a:ext>
            </a:extLst>
          </p:cNvPr>
          <p:cNvSpPr txBox="1"/>
          <p:nvPr/>
        </p:nvSpPr>
        <p:spPr>
          <a:xfrm>
            <a:off x="431800" y="3390900"/>
            <a:ext cx="2514600" cy="584775"/>
          </a:xfrm>
          <a:prstGeom prst="rect">
            <a:avLst/>
          </a:prstGeom>
          <a:solidFill>
            <a:schemeClr val="bg1">
              <a:lumMod val="95000"/>
              <a:alpha val="73000"/>
            </a:schemeClr>
          </a:solidFill>
        </p:spPr>
        <p:txBody>
          <a:bodyPr wrap="square" rtlCol="0">
            <a:spAutoFit/>
          </a:bodyPr>
          <a:lstStyle/>
          <a:p>
            <a:r>
              <a:rPr lang="en-US" sz="3200" dirty="0" err="1">
                <a:solidFill>
                  <a:schemeClr val="bg1">
                    <a:lumMod val="50000"/>
                  </a:schemeClr>
                </a:solidFill>
                <a:latin typeface="Raleway Regular"/>
                <a:cs typeface="Raleway Regular"/>
              </a:rPr>
              <a:t>dbatools</a:t>
            </a:r>
            <a:endParaRPr lang="en-US" sz="2400" dirty="0">
              <a:solidFill>
                <a:schemeClr val="bg1">
                  <a:lumMod val="50000"/>
                </a:schemeClr>
              </a:solidFill>
              <a:latin typeface="Raleway ExtraBold"/>
              <a:cs typeface="Raleway ExtraBold"/>
            </a:endParaRPr>
          </a:p>
        </p:txBody>
      </p:sp>
    </p:spTree>
    <p:extLst>
      <p:ext uri="{BB962C8B-B14F-4D97-AF65-F5344CB8AC3E}">
        <p14:creationId xmlns:p14="http://schemas.microsoft.com/office/powerpoint/2010/main" val="388382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1192" y="4381500"/>
            <a:ext cx="9046308" cy="1015663"/>
          </a:xfrm>
          <a:prstGeom prst="rect">
            <a:avLst/>
          </a:prstGeom>
          <a:solidFill>
            <a:schemeClr val="tx2">
              <a:lumMod val="75000"/>
              <a:alpha val="70000"/>
            </a:schemeClr>
          </a:solidFill>
        </p:spPr>
        <p:txBody>
          <a:bodyPr wrap="square" rtlCol="0">
            <a:spAutoFit/>
          </a:bodyPr>
          <a:lstStyle/>
          <a:p>
            <a:r>
              <a:rPr lang="en-US" sz="6000" spc="250" dirty="0">
                <a:solidFill>
                  <a:schemeClr val="bg1">
                    <a:lumMod val="95000"/>
                  </a:schemeClr>
                </a:solidFill>
                <a:latin typeface="Raleway ExtraBold"/>
                <a:cs typeface="Raleway ExtraBold"/>
              </a:rPr>
              <a:t>   </a:t>
            </a:r>
            <a:r>
              <a:rPr lang="en-US" sz="5400" spc="250" dirty="0">
                <a:solidFill>
                  <a:schemeClr val="bg1">
                    <a:lumMod val="95000"/>
                  </a:schemeClr>
                </a:solidFill>
                <a:latin typeface="Raleway ExtraBold"/>
                <a:cs typeface="Raleway ExtraBold"/>
              </a:rPr>
              <a:t>Start-</a:t>
            </a:r>
            <a:r>
              <a:rPr lang="en-US" sz="5400" spc="250" dirty="0" err="1">
                <a:solidFill>
                  <a:schemeClr val="bg1">
                    <a:lumMod val="95000"/>
                  </a:schemeClr>
                </a:solidFill>
                <a:latin typeface="Raleway ExtraBold"/>
                <a:cs typeface="Raleway ExtraBold"/>
              </a:rPr>
              <a:t>DbaMigration</a:t>
            </a:r>
            <a:endParaRPr lang="en-US" sz="8000" spc="250" dirty="0">
              <a:solidFill>
                <a:schemeClr val="bg1">
                  <a:lumMod val="95000"/>
                </a:schemeClr>
              </a:solidFill>
              <a:latin typeface="Raleway Regular"/>
              <a:cs typeface="Raleway Regular"/>
            </a:endParaRPr>
          </a:p>
        </p:txBody>
      </p:sp>
      <p:sp>
        <p:nvSpPr>
          <p:cNvPr id="2" name="TextBox 1">
            <a:extLst>
              <a:ext uri="{FF2B5EF4-FFF2-40B4-BE49-F238E27FC236}">
                <a16:creationId xmlns:a16="http://schemas.microsoft.com/office/drawing/2014/main" id="{8224FCED-D226-D959-F814-B9F8424F9C34}"/>
              </a:ext>
            </a:extLst>
          </p:cNvPr>
          <p:cNvSpPr txBox="1"/>
          <p:nvPr/>
        </p:nvSpPr>
        <p:spPr>
          <a:xfrm>
            <a:off x="431800" y="3390900"/>
            <a:ext cx="2514600" cy="584775"/>
          </a:xfrm>
          <a:prstGeom prst="rect">
            <a:avLst/>
          </a:prstGeom>
          <a:solidFill>
            <a:schemeClr val="bg1">
              <a:lumMod val="95000"/>
              <a:alpha val="73000"/>
            </a:schemeClr>
          </a:solidFill>
        </p:spPr>
        <p:txBody>
          <a:bodyPr wrap="square" rtlCol="0">
            <a:spAutoFit/>
          </a:bodyPr>
          <a:lstStyle/>
          <a:p>
            <a:r>
              <a:rPr lang="en-US" sz="3200" dirty="0" err="1">
                <a:solidFill>
                  <a:schemeClr val="bg1">
                    <a:lumMod val="50000"/>
                  </a:schemeClr>
                </a:solidFill>
                <a:latin typeface="Raleway Regular"/>
                <a:cs typeface="Raleway Regular"/>
              </a:rPr>
              <a:t>dbatools</a:t>
            </a:r>
            <a:endParaRPr lang="en-US" sz="2400" dirty="0">
              <a:solidFill>
                <a:schemeClr val="bg1">
                  <a:lumMod val="50000"/>
                </a:schemeClr>
              </a:solidFill>
              <a:latin typeface="Raleway ExtraBold"/>
              <a:cs typeface="Raleway ExtraBold"/>
            </a:endParaRPr>
          </a:p>
        </p:txBody>
      </p:sp>
    </p:spTree>
    <p:extLst>
      <p:ext uri="{BB962C8B-B14F-4D97-AF65-F5344CB8AC3E}">
        <p14:creationId xmlns:p14="http://schemas.microsoft.com/office/powerpoint/2010/main" val="71067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DA7A0"/>
        </a:solidFill>
        <a:effectLst/>
      </p:bgPr>
    </p:bg>
    <p:spTree>
      <p:nvGrpSpPr>
        <p:cNvPr id="1" name=""/>
        <p:cNvGrpSpPr/>
        <p:nvPr/>
      </p:nvGrpSpPr>
      <p:grpSpPr>
        <a:xfrm>
          <a:off x="0" y="0"/>
          <a:ext cx="0" cy="0"/>
          <a:chOff x="0" y="0"/>
          <a:chExt cx="0" cy="0"/>
        </a:xfrm>
      </p:grpSpPr>
      <p:sp>
        <p:nvSpPr>
          <p:cNvPr id="4" name="Oval 3"/>
          <p:cNvSpPr/>
          <p:nvPr/>
        </p:nvSpPr>
        <p:spPr>
          <a:xfrm>
            <a:off x="5461000" y="2019300"/>
            <a:ext cx="5040000" cy="5040000"/>
          </a:xfrm>
          <a:prstGeom prst="ellipse">
            <a:avLst/>
          </a:prstGeom>
          <a:solidFill>
            <a:srgbClr val="2DA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5765801" y="2324101"/>
            <a:ext cx="1858201" cy="3770263"/>
          </a:xfrm>
          <a:prstGeom prst="rect">
            <a:avLst/>
          </a:prstGeom>
          <a:noFill/>
        </p:spPr>
        <p:txBody>
          <a:bodyPr wrap="none" rtlCol="0">
            <a:spAutoFit/>
          </a:bodyPr>
          <a:lstStyle/>
          <a:p>
            <a:r>
              <a:rPr lang="en-CA" sz="23900" dirty="0">
                <a:solidFill>
                  <a:schemeClr val="bg1"/>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rPr>
              <a:t>4</a:t>
            </a:r>
          </a:p>
        </p:txBody>
      </p:sp>
      <p:sp>
        <p:nvSpPr>
          <p:cNvPr id="6" name="Text Placeholder 2"/>
          <p:cNvSpPr>
            <a:spLocks noGrp="1"/>
          </p:cNvSpPr>
          <p:nvPr>
            <p:ph type="body" sz="quarter" idx="10"/>
          </p:nvPr>
        </p:nvSpPr>
        <p:spPr>
          <a:xfrm>
            <a:off x="7442200" y="3771900"/>
            <a:ext cx="3352800" cy="1066800"/>
          </a:xfrm>
        </p:spPr>
        <p:txBody>
          <a:bodyPr/>
          <a:lstStyle/>
          <a:p>
            <a:pPr marL="0" indent="0">
              <a:spcAft>
                <a:spcPts val="600"/>
              </a:spcAft>
              <a:buNone/>
            </a:pPr>
            <a:r>
              <a:rPr lang="en-US" sz="4000" dirty="0">
                <a:solidFill>
                  <a:schemeClr val="bg1"/>
                </a:solidFill>
                <a:effectLst>
                  <a:outerShdw blurRad="38100" dist="38100" dir="2700000" algn="tl">
                    <a:srgbClr val="000000">
                      <a:alpha val="43137"/>
                    </a:srgbClr>
                  </a:outerShdw>
                </a:effectLst>
                <a:latin typeface="Raleway" panose="020B0503030101060003" pitchFamily="34" charset="0"/>
              </a:rPr>
              <a:t>Resources</a:t>
            </a:r>
          </a:p>
          <a:p>
            <a:pPr marL="0" indent="0">
              <a:buNone/>
            </a:pPr>
            <a:endParaRPr lang="en-US" sz="4000" dirty="0">
              <a:solidFill>
                <a:schemeClr val="bg1"/>
              </a:solidFill>
              <a:effectLst>
                <a:outerShdw blurRad="38100" dist="38100" dir="2700000" algn="tl">
                  <a:srgbClr val="000000">
                    <a:alpha val="43137"/>
                  </a:srgbClr>
                </a:outerShdw>
              </a:effectLst>
              <a:latin typeface="Raleway" panose="020B0503030101060003" pitchFamily="34" charset="0"/>
            </a:endParaRPr>
          </a:p>
        </p:txBody>
      </p:sp>
    </p:spTree>
    <p:extLst>
      <p:ext uri="{BB962C8B-B14F-4D97-AF65-F5344CB8AC3E}">
        <p14:creationId xmlns:p14="http://schemas.microsoft.com/office/powerpoint/2010/main" val="150135528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nvSpPr>
        <p:spPr>
          <a:xfrm>
            <a:off x="584200" y="-2667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lumMod val="50000"/>
                  </a:schemeClr>
                </a:solidFill>
                <a:latin typeface="HelveticaNeue" panose="00000400000000000000" pitchFamily="2" charset="0"/>
              </a:rPr>
              <a:t>Resources</a:t>
            </a:r>
          </a:p>
        </p:txBody>
      </p:sp>
      <p:sp>
        <p:nvSpPr>
          <p:cNvPr id="5" name="Content Placeholder 4"/>
          <p:cNvSpPr>
            <a:spLocks noGrp="1"/>
          </p:cNvSpPr>
          <p:nvPr/>
        </p:nvSpPr>
        <p:spPr>
          <a:xfrm>
            <a:off x="965200" y="862678"/>
            <a:ext cx="10515600" cy="48904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1">
                    <a:lumMod val="50000"/>
                  </a:schemeClr>
                </a:solidFill>
                <a:latin typeface="HelveticaNeue" panose="00000400000000000000" pitchFamily="2" charset="0"/>
              </a:rPr>
              <a:t>Microsoft Assessment and Planning (MAP) Toolkit</a:t>
            </a:r>
          </a:p>
          <a:p>
            <a:pPr lvl="1"/>
            <a:r>
              <a:rPr lang="en-US" sz="1600" dirty="0">
                <a:solidFill>
                  <a:schemeClr val="bg1">
                    <a:lumMod val="50000"/>
                  </a:schemeClr>
                </a:solidFill>
                <a:latin typeface="HelveticaNeue" panose="00000400000000000000" pitchFamily="2" charset="0"/>
              </a:rPr>
              <a:t>http://www.microsoft.com/en-us/download/details.aspx?id=7826</a:t>
            </a:r>
          </a:p>
          <a:p>
            <a:pPr marL="0" indent="0">
              <a:buNone/>
            </a:pPr>
            <a:r>
              <a:rPr lang="en-US" sz="1800" b="1" dirty="0">
                <a:solidFill>
                  <a:schemeClr val="bg1">
                    <a:lumMod val="50000"/>
                  </a:schemeClr>
                </a:solidFill>
                <a:latin typeface="HelveticaNeue" panose="00000400000000000000" pitchFamily="2" charset="0"/>
              </a:rPr>
              <a:t>Data Migration Assistant</a:t>
            </a:r>
          </a:p>
          <a:p>
            <a:pPr lvl="1"/>
            <a:r>
              <a:rPr lang="en-US" sz="1600" dirty="0">
                <a:solidFill>
                  <a:schemeClr val="bg1">
                    <a:lumMod val="50000"/>
                  </a:schemeClr>
                </a:solidFill>
                <a:latin typeface="HelveticaNeue" panose="00000400000000000000" pitchFamily="2" charset="0"/>
              </a:rPr>
              <a:t>https://learn.microsoft.com/en-us/sql/dma/dma-overview?view=sql-server-ver16</a:t>
            </a:r>
          </a:p>
          <a:p>
            <a:pPr marL="0" indent="0">
              <a:buNone/>
            </a:pPr>
            <a:r>
              <a:rPr lang="en-US" sz="1800" b="1" dirty="0" err="1">
                <a:solidFill>
                  <a:schemeClr val="bg1">
                    <a:lumMod val="50000"/>
                  </a:schemeClr>
                </a:solidFill>
                <a:latin typeface="HelveticaNeue" panose="00000400000000000000" pitchFamily="2" charset="0"/>
              </a:rPr>
              <a:t>dbatools</a:t>
            </a:r>
            <a:endParaRPr lang="en-US" sz="1800" b="1" dirty="0">
              <a:solidFill>
                <a:schemeClr val="bg1">
                  <a:lumMod val="50000"/>
                </a:schemeClr>
              </a:solidFill>
              <a:latin typeface="HelveticaNeue" panose="00000400000000000000" pitchFamily="2" charset="0"/>
            </a:endParaRPr>
          </a:p>
          <a:p>
            <a:pPr lvl="1"/>
            <a:r>
              <a:rPr lang="en-US" sz="1600" dirty="0">
                <a:solidFill>
                  <a:schemeClr val="bg1">
                    <a:lumMod val="50000"/>
                  </a:schemeClr>
                </a:solidFill>
                <a:latin typeface="HelveticaNeue" panose="00000400000000000000" pitchFamily="2" charset="0"/>
              </a:rPr>
              <a:t>https://dbatools.io/</a:t>
            </a:r>
          </a:p>
          <a:p>
            <a:pPr marL="0" indent="0">
              <a:buNone/>
            </a:pPr>
            <a:r>
              <a:rPr lang="en-US" sz="1800" b="1" dirty="0">
                <a:solidFill>
                  <a:schemeClr val="bg1">
                    <a:lumMod val="50000"/>
                  </a:schemeClr>
                </a:solidFill>
                <a:latin typeface="HelveticaNeue" panose="00000400000000000000" pitchFamily="2" charset="0"/>
              </a:rPr>
              <a:t>Azure Migrate</a:t>
            </a:r>
          </a:p>
          <a:p>
            <a:pPr lvl="1"/>
            <a:r>
              <a:rPr lang="en-US" sz="1600" dirty="0">
                <a:solidFill>
                  <a:schemeClr val="bg1">
                    <a:lumMod val="50000"/>
                  </a:schemeClr>
                </a:solidFill>
                <a:latin typeface="HelveticaNeue" panose="00000400000000000000" pitchFamily="2" charset="0"/>
              </a:rPr>
              <a:t>https://azure.microsoft.com/en-us/products/azure-migrate</a:t>
            </a:r>
          </a:p>
          <a:p>
            <a:pPr lvl="1"/>
            <a:endParaRPr lang="en-US" sz="1600" dirty="0">
              <a:solidFill>
                <a:schemeClr val="bg1">
                  <a:lumMod val="50000"/>
                </a:schemeClr>
              </a:solidFill>
              <a:latin typeface="HelveticaNeue" panose="00000400000000000000" pitchFamily="2" charset="0"/>
            </a:endParaRPr>
          </a:p>
        </p:txBody>
      </p:sp>
    </p:spTree>
    <p:extLst>
      <p:ext uri="{BB962C8B-B14F-4D97-AF65-F5344CB8AC3E}">
        <p14:creationId xmlns:p14="http://schemas.microsoft.com/office/powerpoint/2010/main" val="215124324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0160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noAutofit/>
          </a:bodyPr>
          <a:lstStyle/>
          <a:p>
            <a:pPr algn="ctr"/>
            <a:endParaRPr lang="en-US" sz="2000"/>
          </a:p>
        </p:txBody>
      </p:sp>
      <p:grpSp>
        <p:nvGrpSpPr>
          <p:cNvPr id="8" name="Group 1216"/>
          <p:cNvGrpSpPr>
            <a:grpSpLocks noChangeAspect="1"/>
          </p:cNvGrpSpPr>
          <p:nvPr/>
        </p:nvGrpSpPr>
        <p:grpSpPr bwMode="auto">
          <a:xfrm rot="647883">
            <a:off x="441661" y="5011415"/>
            <a:ext cx="203200" cy="203200"/>
            <a:chOff x="8400256" y="3573016"/>
            <a:chExt cx="423863" cy="422275"/>
          </a:xfrm>
          <a:solidFill>
            <a:schemeClr val="tx2"/>
          </a:solidFill>
        </p:grpSpPr>
        <p:sp>
          <p:nvSpPr>
            <p:cNvPr id="10" name="Oval 315"/>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fontAlgn="base">
                <a:spcBef>
                  <a:spcPct val="0"/>
                </a:spcBef>
                <a:spcAft>
                  <a:spcPct val="0"/>
                </a:spcAft>
                <a:defRPr>
                  <a:solidFill>
                    <a:schemeClr val="tx1"/>
                  </a:solidFill>
                  <a:latin typeface="Open Sans" charset="0"/>
                </a:defRPr>
              </a:lvl6pPr>
              <a:lvl7pPr marL="2971800" indent="-228600" fontAlgn="base">
                <a:spcBef>
                  <a:spcPct val="0"/>
                </a:spcBef>
                <a:spcAft>
                  <a:spcPct val="0"/>
                </a:spcAft>
                <a:defRPr>
                  <a:solidFill>
                    <a:schemeClr val="tx1"/>
                  </a:solidFill>
                  <a:latin typeface="Open Sans" charset="0"/>
                </a:defRPr>
              </a:lvl7pPr>
              <a:lvl8pPr marL="3429000" indent="-228600" fontAlgn="base">
                <a:spcBef>
                  <a:spcPct val="0"/>
                </a:spcBef>
                <a:spcAft>
                  <a:spcPct val="0"/>
                </a:spcAft>
                <a:defRPr>
                  <a:solidFill>
                    <a:schemeClr val="tx1"/>
                  </a:solidFill>
                  <a:latin typeface="Open Sans" charset="0"/>
                </a:defRPr>
              </a:lvl8pPr>
              <a:lvl9pPr marL="3886200" indent="-228600" fontAlgn="base">
                <a:spcBef>
                  <a:spcPct val="0"/>
                </a:spcBef>
                <a:spcAft>
                  <a:spcPct val="0"/>
                </a:spcAft>
                <a:defRPr>
                  <a:solidFill>
                    <a:schemeClr val="tx1"/>
                  </a:solidFill>
                  <a:latin typeface="Open Sans" charset="0"/>
                </a:defRPr>
              </a:lvl9pPr>
            </a:lstStyle>
            <a:p>
              <a:pPr eaLnBrk="1" hangingPunct="1"/>
              <a:endParaRPr lang="en-AU" altLang="en-US" sz="2000">
                <a:solidFill>
                  <a:schemeClr val="accent1"/>
                </a:solidFill>
              </a:endParaRPr>
            </a:p>
          </p:txBody>
        </p:sp>
        <p:sp>
          <p:nvSpPr>
            <p:cNvPr id="11" name="Rectangle 316"/>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fontAlgn="base">
                <a:spcBef>
                  <a:spcPct val="0"/>
                </a:spcBef>
                <a:spcAft>
                  <a:spcPct val="0"/>
                </a:spcAft>
                <a:defRPr>
                  <a:solidFill>
                    <a:schemeClr val="tx1"/>
                  </a:solidFill>
                  <a:latin typeface="Open Sans" charset="0"/>
                </a:defRPr>
              </a:lvl6pPr>
              <a:lvl7pPr marL="2971800" indent="-228600" fontAlgn="base">
                <a:spcBef>
                  <a:spcPct val="0"/>
                </a:spcBef>
                <a:spcAft>
                  <a:spcPct val="0"/>
                </a:spcAft>
                <a:defRPr>
                  <a:solidFill>
                    <a:schemeClr val="tx1"/>
                  </a:solidFill>
                  <a:latin typeface="Open Sans" charset="0"/>
                </a:defRPr>
              </a:lvl7pPr>
              <a:lvl8pPr marL="3429000" indent="-228600" fontAlgn="base">
                <a:spcBef>
                  <a:spcPct val="0"/>
                </a:spcBef>
                <a:spcAft>
                  <a:spcPct val="0"/>
                </a:spcAft>
                <a:defRPr>
                  <a:solidFill>
                    <a:schemeClr val="tx1"/>
                  </a:solidFill>
                  <a:latin typeface="Open Sans" charset="0"/>
                </a:defRPr>
              </a:lvl8pPr>
              <a:lvl9pPr marL="3886200" indent="-228600" fontAlgn="base">
                <a:spcBef>
                  <a:spcPct val="0"/>
                </a:spcBef>
                <a:spcAft>
                  <a:spcPct val="0"/>
                </a:spcAft>
                <a:defRPr>
                  <a:solidFill>
                    <a:schemeClr val="tx1"/>
                  </a:solidFill>
                  <a:latin typeface="Open Sans" charset="0"/>
                </a:defRPr>
              </a:lvl9pPr>
            </a:lstStyle>
            <a:p>
              <a:pPr eaLnBrk="1" hangingPunct="1"/>
              <a:endParaRPr lang="en-AU" altLang="en-US" sz="2000">
                <a:solidFill>
                  <a:schemeClr val="accent1"/>
                </a:solidFill>
              </a:endParaRPr>
            </a:p>
          </p:txBody>
        </p:sp>
        <p:sp>
          <p:nvSpPr>
            <p:cNvPr id="12" name="Freeform 317"/>
            <p:cNvSpPr>
              <a:spLocks/>
            </p:cNvSpPr>
            <p:nvPr/>
          </p:nvSpPr>
          <p:spPr bwMode="auto">
            <a:xfrm>
              <a:off x="8551069" y="3706366"/>
              <a:ext cx="273050" cy="288925"/>
            </a:xfrm>
            <a:custGeom>
              <a:avLst/>
              <a:gdLst>
                <a:gd name="T0" fmla="*/ 167173 w 196"/>
                <a:gd name="T1" fmla="*/ 0 h 207"/>
                <a:gd name="T2" fmla="*/ 84980 w 196"/>
                <a:gd name="T3" fmla="*/ 44665 h 207"/>
                <a:gd name="T4" fmla="*/ 83587 w 196"/>
                <a:gd name="T5" fmla="*/ 44665 h 207"/>
                <a:gd name="T6" fmla="*/ 83587 w 196"/>
                <a:gd name="T7" fmla="*/ 6979 h 207"/>
                <a:gd name="T8" fmla="*/ 0 w 196"/>
                <a:gd name="T9" fmla="*/ 6979 h 207"/>
                <a:gd name="T10" fmla="*/ 0 w 196"/>
                <a:gd name="T11" fmla="*/ 288925 h 207"/>
                <a:gd name="T12" fmla="*/ 87766 w 196"/>
                <a:gd name="T13" fmla="*/ 288925 h 207"/>
                <a:gd name="T14" fmla="*/ 87766 w 196"/>
                <a:gd name="T15" fmla="*/ 149348 h 207"/>
                <a:gd name="T16" fmla="*/ 139311 w 196"/>
                <a:gd name="T17" fmla="*/ 76768 h 207"/>
                <a:gd name="T18" fmla="*/ 185284 w 196"/>
                <a:gd name="T19" fmla="*/ 152139 h 207"/>
                <a:gd name="T20" fmla="*/ 185284 w 196"/>
                <a:gd name="T21" fmla="*/ 288925 h 207"/>
                <a:gd name="T22" fmla="*/ 273050 w 196"/>
                <a:gd name="T23" fmla="*/ 288925 h 207"/>
                <a:gd name="T24" fmla="*/ 273050 w 196"/>
                <a:gd name="T25" fmla="*/ 133994 h 207"/>
                <a:gd name="T26" fmla="*/ 16717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solidFill>
                  <a:schemeClr val="accent1"/>
                </a:solidFill>
              </a:endParaRPr>
            </a:p>
          </p:txBody>
        </p:sp>
      </p:grpSp>
      <p:sp>
        <p:nvSpPr>
          <p:cNvPr id="9" name="Freeform 318"/>
          <p:cNvSpPr>
            <a:spLocks noChangeAspect="1"/>
          </p:cNvSpPr>
          <p:nvPr/>
        </p:nvSpPr>
        <p:spPr bwMode="auto">
          <a:xfrm rot="711818">
            <a:off x="404849" y="4761448"/>
            <a:ext cx="278970" cy="228600"/>
          </a:xfrm>
          <a:custGeom>
            <a:avLst/>
            <a:gdLst>
              <a:gd name="T0" fmla="*/ 343740 w 298"/>
              <a:gd name="T1" fmla="*/ 33507 h 243"/>
              <a:gd name="T2" fmla="*/ 303368 w 298"/>
              <a:gd name="T3" fmla="*/ 45061 h 243"/>
              <a:gd name="T4" fmla="*/ 334512 w 298"/>
              <a:gd name="T5" fmla="*/ 5777 h 243"/>
              <a:gd name="T6" fmla="*/ 289526 w 298"/>
              <a:gd name="T7" fmla="*/ 23108 h 243"/>
              <a:gd name="T8" fmla="*/ 238772 w 298"/>
              <a:gd name="T9" fmla="*/ 0 h 243"/>
              <a:gd name="T10" fmla="*/ 167256 w 298"/>
              <a:gd name="T11" fmla="*/ 71636 h 243"/>
              <a:gd name="T12" fmla="*/ 169563 w 298"/>
              <a:gd name="T13" fmla="*/ 87811 h 243"/>
              <a:gd name="T14" fmla="*/ 24223 w 298"/>
              <a:gd name="T15" fmla="*/ 13865 h 243"/>
              <a:gd name="T16" fmla="*/ 14995 w 298"/>
              <a:gd name="T17" fmla="*/ 48527 h 243"/>
              <a:gd name="T18" fmla="*/ 46140 w 298"/>
              <a:gd name="T19" fmla="*/ 107453 h 243"/>
              <a:gd name="T20" fmla="*/ 13842 w 298"/>
              <a:gd name="T21" fmla="*/ 99365 h 243"/>
              <a:gd name="T22" fmla="*/ 13842 w 298"/>
              <a:gd name="T23" fmla="*/ 99365 h 243"/>
              <a:gd name="T24" fmla="*/ 70363 w 298"/>
              <a:gd name="T25" fmla="*/ 168690 h 243"/>
              <a:gd name="T26" fmla="*/ 51907 w 298"/>
              <a:gd name="T27" fmla="*/ 172156 h 243"/>
              <a:gd name="T28" fmla="*/ 39219 w 298"/>
              <a:gd name="T29" fmla="*/ 169845 h 243"/>
              <a:gd name="T30" fmla="*/ 104968 w 298"/>
              <a:gd name="T31" fmla="*/ 219528 h 243"/>
              <a:gd name="T32" fmla="*/ 17302 w 298"/>
              <a:gd name="T33" fmla="*/ 249569 h 243"/>
              <a:gd name="T34" fmla="*/ 0 w 298"/>
              <a:gd name="T35" fmla="*/ 248413 h 243"/>
              <a:gd name="T36" fmla="*/ 108428 w 298"/>
              <a:gd name="T37" fmla="*/ 280765 h 243"/>
              <a:gd name="T38" fmla="*/ 309135 w 298"/>
              <a:gd name="T39" fmla="*/ 79723 h 243"/>
              <a:gd name="T40" fmla="*/ 309135 w 298"/>
              <a:gd name="T41" fmla="*/ 70480 h 243"/>
              <a:gd name="T42" fmla="*/ 343740 w 298"/>
              <a:gd name="T43" fmla="*/ 33507 h 2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98" h="243">
                <a:moveTo>
                  <a:pt x="298" y="29"/>
                </a:moveTo>
                <a:cubicBezTo>
                  <a:pt x="287" y="34"/>
                  <a:pt x="276" y="37"/>
                  <a:pt x="263" y="39"/>
                </a:cubicBezTo>
                <a:cubicBezTo>
                  <a:pt x="276" y="31"/>
                  <a:pt x="285" y="19"/>
                  <a:pt x="290" y="5"/>
                </a:cubicBezTo>
                <a:cubicBezTo>
                  <a:pt x="278" y="12"/>
                  <a:pt x="265" y="17"/>
                  <a:pt x="251" y="20"/>
                </a:cubicBezTo>
                <a:cubicBezTo>
                  <a:pt x="240" y="8"/>
                  <a:pt x="224" y="0"/>
                  <a:pt x="207" y="0"/>
                </a:cubicBezTo>
                <a:cubicBezTo>
                  <a:pt x="173" y="0"/>
                  <a:pt x="145" y="28"/>
                  <a:pt x="145" y="62"/>
                </a:cubicBezTo>
                <a:cubicBezTo>
                  <a:pt x="145" y="66"/>
                  <a:pt x="146" y="71"/>
                  <a:pt x="147" y="76"/>
                </a:cubicBezTo>
                <a:cubicBezTo>
                  <a:pt x="96" y="73"/>
                  <a:pt x="51" y="49"/>
                  <a:pt x="21" y="12"/>
                </a:cubicBezTo>
                <a:cubicBezTo>
                  <a:pt x="16" y="21"/>
                  <a:pt x="13" y="31"/>
                  <a:pt x="13" y="42"/>
                </a:cubicBezTo>
                <a:cubicBezTo>
                  <a:pt x="13" y="64"/>
                  <a:pt x="24" y="82"/>
                  <a:pt x="40" y="93"/>
                </a:cubicBezTo>
                <a:cubicBezTo>
                  <a:pt x="30" y="93"/>
                  <a:pt x="20" y="90"/>
                  <a:pt x="12" y="86"/>
                </a:cubicBezTo>
                <a:cubicBezTo>
                  <a:pt x="12" y="86"/>
                  <a:pt x="12" y="86"/>
                  <a:pt x="12" y="86"/>
                </a:cubicBezTo>
                <a:cubicBezTo>
                  <a:pt x="12" y="116"/>
                  <a:pt x="33" y="141"/>
                  <a:pt x="61" y="146"/>
                </a:cubicBezTo>
                <a:cubicBezTo>
                  <a:pt x="56" y="148"/>
                  <a:pt x="51" y="149"/>
                  <a:pt x="45" y="149"/>
                </a:cubicBezTo>
                <a:cubicBezTo>
                  <a:pt x="41" y="149"/>
                  <a:pt x="37" y="148"/>
                  <a:pt x="34" y="147"/>
                </a:cubicBezTo>
                <a:cubicBezTo>
                  <a:pt x="41" y="172"/>
                  <a:pt x="64" y="189"/>
                  <a:pt x="91" y="190"/>
                </a:cubicBezTo>
                <a:cubicBezTo>
                  <a:pt x="70" y="206"/>
                  <a:pt x="44" y="216"/>
                  <a:pt x="15" y="216"/>
                </a:cubicBezTo>
                <a:cubicBezTo>
                  <a:pt x="10" y="216"/>
                  <a:pt x="5" y="216"/>
                  <a:pt x="0" y="215"/>
                </a:cubicBezTo>
                <a:cubicBezTo>
                  <a:pt x="27" y="233"/>
                  <a:pt x="59" y="243"/>
                  <a:pt x="94" y="243"/>
                </a:cubicBezTo>
                <a:cubicBezTo>
                  <a:pt x="206" y="243"/>
                  <a:pt x="268" y="150"/>
                  <a:pt x="268" y="69"/>
                </a:cubicBezTo>
                <a:cubicBezTo>
                  <a:pt x="268" y="66"/>
                  <a:pt x="268" y="63"/>
                  <a:pt x="268" y="61"/>
                </a:cubicBezTo>
                <a:cubicBezTo>
                  <a:pt x="280" y="52"/>
                  <a:pt x="290" y="41"/>
                  <a:pt x="298" y="29"/>
                </a:cubicBezTo>
              </a:path>
            </a:pathLst>
          </a:custGeom>
          <a:solidFill>
            <a:schemeClr val="tx2"/>
          </a:solidFill>
          <a:ln>
            <a:noFill/>
          </a:ln>
        </p:spPr>
        <p:txBody>
          <a:bodyPr/>
          <a:lstStyle/>
          <a:p>
            <a:endParaRPr lang="en-US" sz="2000">
              <a:solidFill>
                <a:schemeClr val="accent1"/>
              </a:solidFill>
            </a:endParaRPr>
          </a:p>
        </p:txBody>
      </p:sp>
      <p:sp>
        <p:nvSpPr>
          <p:cNvPr id="16" name="TextBox 15"/>
          <p:cNvSpPr txBox="1"/>
          <p:nvPr/>
        </p:nvSpPr>
        <p:spPr>
          <a:xfrm>
            <a:off x="624691" y="832302"/>
            <a:ext cx="5042683" cy="2682722"/>
          </a:xfrm>
          <a:prstGeom prst="rect">
            <a:avLst/>
          </a:prstGeom>
          <a:noFill/>
        </p:spPr>
        <p:txBody>
          <a:bodyPr wrap="square" rtlCol="0">
            <a:spAutoFit/>
          </a:bodyPr>
          <a:lstStyle/>
          <a:p>
            <a:pPr algn="ctr"/>
            <a:endParaRPr lang="en-US" sz="3333" b="1" spc="333" dirty="0">
              <a:solidFill>
                <a:srgbClr val="0C5351"/>
              </a:solidFill>
              <a:latin typeface="Segoe UI" panose="020B0502040204020203" pitchFamily="34" charset="0"/>
              <a:cs typeface="Segoe UI" panose="020B0502040204020203" pitchFamily="34" charset="0"/>
            </a:endParaRPr>
          </a:p>
          <a:p>
            <a:pPr algn="ctr"/>
            <a:r>
              <a:rPr lang="en-US" sz="8000" b="1" spc="500" dirty="0">
                <a:solidFill>
                  <a:srgbClr val="003A78"/>
                </a:solidFill>
                <a:latin typeface="Segoe UI" panose="020B0502040204020203" pitchFamily="34" charset="0"/>
                <a:cs typeface="Segoe UI" panose="020B0502040204020203" pitchFamily="34" charset="0"/>
              </a:rPr>
              <a:t>EDWIN</a:t>
            </a:r>
            <a:r>
              <a:rPr lang="en-US" sz="5000" b="1" spc="333" dirty="0">
                <a:solidFill>
                  <a:srgbClr val="003A78"/>
                </a:solidFill>
                <a:latin typeface="Segoe UI" panose="020B0502040204020203" pitchFamily="34" charset="0"/>
                <a:cs typeface="Segoe UI" panose="020B0502040204020203" pitchFamily="34" charset="0"/>
              </a:rPr>
              <a:t> </a:t>
            </a:r>
          </a:p>
          <a:p>
            <a:pPr algn="ctr"/>
            <a:r>
              <a:rPr lang="en-US" sz="5500" spc="-125" dirty="0">
                <a:solidFill>
                  <a:srgbClr val="003A78"/>
                </a:solidFill>
                <a:latin typeface="Segoe UI" panose="020B0502040204020203" pitchFamily="34" charset="0"/>
                <a:cs typeface="Segoe UI" panose="020B0502040204020203" pitchFamily="34" charset="0"/>
              </a:rPr>
              <a:t>SARMIENTO</a:t>
            </a:r>
            <a:endParaRPr lang="en-US" sz="3333" spc="-125" dirty="0">
              <a:solidFill>
                <a:srgbClr val="003A78"/>
              </a:solidFill>
              <a:latin typeface="Segoe UI" panose="020B0502040204020203" pitchFamily="34" charset="0"/>
              <a:cs typeface="Segoe UI" panose="020B0502040204020203" pitchFamily="34" charset="0"/>
            </a:endParaRPr>
          </a:p>
        </p:txBody>
      </p:sp>
      <p:sp>
        <p:nvSpPr>
          <p:cNvPr id="17" name="TextBox 16"/>
          <p:cNvSpPr txBox="1"/>
          <p:nvPr/>
        </p:nvSpPr>
        <p:spPr>
          <a:xfrm>
            <a:off x="699357" y="4000450"/>
            <a:ext cx="5372453" cy="1323439"/>
          </a:xfrm>
          <a:prstGeom prst="rect">
            <a:avLst/>
          </a:prstGeom>
          <a:noFill/>
        </p:spPr>
        <p:txBody>
          <a:bodyPr wrap="square" rtlCol="0">
            <a:spAutoFit/>
          </a:bodyPr>
          <a:lstStyle/>
          <a:p>
            <a:r>
              <a:rPr lang="en-US" sz="2000" dirty="0">
                <a:solidFill>
                  <a:schemeClr val="bg1">
                    <a:lumMod val="50000"/>
                  </a:schemeClr>
                </a:solidFill>
                <a:latin typeface="Segoe UI" panose="020B0502040204020203" pitchFamily="34" charset="0"/>
                <a:cs typeface="Segoe UI" panose="020B0502040204020203" pitchFamily="34" charset="0"/>
              </a:rPr>
              <a:t>https://www.</a:t>
            </a:r>
            <a:r>
              <a:rPr lang="en-US" sz="2000" b="1" dirty="0">
                <a:solidFill>
                  <a:schemeClr val="bg1">
                    <a:lumMod val="50000"/>
                  </a:schemeClr>
                </a:solidFill>
                <a:latin typeface="Segoe UI" panose="020B0502040204020203" pitchFamily="34" charset="0"/>
                <a:cs typeface="Segoe UI" panose="020B0502040204020203" pitchFamily="34" charset="0"/>
              </a:rPr>
              <a:t>EdwinMSarmiento</a:t>
            </a:r>
            <a:r>
              <a:rPr lang="en-US" sz="2000" dirty="0">
                <a:solidFill>
                  <a:schemeClr val="bg1">
                    <a:lumMod val="50000"/>
                  </a:schemeClr>
                </a:solidFill>
                <a:latin typeface="Segoe UI" panose="020B0502040204020203" pitchFamily="34" charset="0"/>
                <a:cs typeface="Segoe UI" panose="020B0502040204020203" pitchFamily="34" charset="0"/>
              </a:rPr>
              <a:t>.com</a:t>
            </a:r>
          </a:p>
          <a:p>
            <a:r>
              <a:rPr lang="en-US" sz="2000" dirty="0" err="1">
                <a:solidFill>
                  <a:schemeClr val="bg1">
                    <a:lumMod val="50000"/>
                  </a:schemeClr>
                </a:solidFill>
                <a:latin typeface="Segoe UI" panose="020B0502040204020203" pitchFamily="34" charset="0"/>
                <a:cs typeface="Segoe UI" panose="020B0502040204020203" pitchFamily="34" charset="0"/>
              </a:rPr>
              <a:t>edwin@EdwinMSarmiento.com</a:t>
            </a:r>
            <a:endParaRPr lang="en-US" sz="2000" dirty="0">
              <a:solidFill>
                <a:schemeClr val="bg1">
                  <a:lumMod val="50000"/>
                </a:schemeClr>
              </a:solidFill>
              <a:latin typeface="Segoe UI" panose="020B0502040204020203" pitchFamily="34" charset="0"/>
              <a:cs typeface="Segoe UI" panose="020B0502040204020203" pitchFamily="34" charset="0"/>
            </a:endParaRPr>
          </a:p>
          <a:p>
            <a:r>
              <a:rPr lang="en-US" sz="2000" dirty="0">
                <a:solidFill>
                  <a:schemeClr val="bg1">
                    <a:lumMod val="50000"/>
                  </a:schemeClr>
                </a:solidFill>
                <a:latin typeface="Segoe UI" panose="020B0502040204020203" pitchFamily="34" charset="0"/>
                <a:cs typeface="Segoe UI" panose="020B0502040204020203" pitchFamily="34" charset="0"/>
              </a:rPr>
              <a:t>@</a:t>
            </a:r>
            <a:r>
              <a:rPr lang="en-US" sz="2000" b="1" dirty="0" err="1">
                <a:solidFill>
                  <a:schemeClr val="bg1">
                    <a:lumMod val="50000"/>
                  </a:schemeClr>
                </a:solidFill>
                <a:latin typeface="Segoe UI" panose="020B0502040204020203" pitchFamily="34" charset="0"/>
                <a:cs typeface="Segoe UI" panose="020B0502040204020203" pitchFamily="34" charset="0"/>
              </a:rPr>
              <a:t>EdwinMSarmiento</a:t>
            </a:r>
            <a:endParaRPr lang="en-US" sz="2000" b="1" dirty="0">
              <a:solidFill>
                <a:schemeClr val="bg1">
                  <a:lumMod val="50000"/>
                </a:schemeClr>
              </a:solidFill>
              <a:latin typeface="Segoe UI" panose="020B0502040204020203" pitchFamily="34" charset="0"/>
              <a:cs typeface="Segoe UI" panose="020B0502040204020203" pitchFamily="34" charset="0"/>
            </a:endParaRPr>
          </a:p>
          <a:p>
            <a:r>
              <a:rPr lang="en-US" sz="2000" dirty="0">
                <a:solidFill>
                  <a:schemeClr val="bg1">
                    <a:lumMod val="50000"/>
                  </a:schemeClr>
                </a:solidFill>
                <a:latin typeface="Segoe UI" panose="020B0502040204020203" pitchFamily="34" charset="0"/>
                <a:cs typeface="Segoe UI" panose="020B0502040204020203" pitchFamily="34" charset="0"/>
              </a:rPr>
              <a:t>http://ca.linkedin.com/in/</a:t>
            </a:r>
            <a:r>
              <a:rPr lang="en-US" sz="2000" b="1" dirty="0">
                <a:solidFill>
                  <a:schemeClr val="bg1">
                    <a:lumMod val="50000"/>
                  </a:schemeClr>
                </a:solidFill>
                <a:latin typeface="Segoe UI" panose="020B0502040204020203" pitchFamily="34" charset="0"/>
                <a:cs typeface="Segoe UI" panose="020B0502040204020203" pitchFamily="34" charset="0"/>
              </a:rPr>
              <a:t>EdwinMSarmiento</a:t>
            </a:r>
          </a:p>
        </p:txBody>
      </p:sp>
      <p:pic>
        <p:nvPicPr>
          <p:cNvPr id="20" name="Picture 19"/>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15402">
            <a:off x="427382" y="4052242"/>
            <a:ext cx="323611" cy="3236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 name="Picture 2" descr="http://socialogicmarketing.com/wordpress/wp-content/uploads/2012/09/Email-icon-square.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61998">
            <a:off x="348300" y="4332974"/>
            <a:ext cx="443137" cy="447040"/>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365126" y="3639022"/>
            <a:ext cx="5530613" cy="338554"/>
          </a:xfrm>
          <a:prstGeom prst="rect">
            <a:avLst/>
          </a:prstGeom>
          <a:noFill/>
        </p:spPr>
        <p:txBody>
          <a:bodyPr wrap="square" rtlCol="0">
            <a:spAutoFit/>
          </a:bodyPr>
          <a:lstStyle/>
          <a:p>
            <a:pPr algn="ctr"/>
            <a:r>
              <a:rPr lang="en-US" sz="1600" dirty="0">
                <a:solidFill>
                  <a:schemeClr val="bg1">
                    <a:lumMod val="50000"/>
                  </a:schemeClr>
                </a:solidFill>
                <a:latin typeface="Segoe UI" panose="020B0502040204020203" pitchFamily="34" charset="0"/>
                <a:cs typeface="Segoe UI" panose="020B0502040204020203" pitchFamily="34" charset="0"/>
              </a:rPr>
              <a:t>Microsoft MVP/Microsoft Certified Master: SQL Server</a:t>
            </a:r>
          </a:p>
        </p:txBody>
      </p:sp>
      <p:cxnSp>
        <p:nvCxnSpPr>
          <p:cNvPr id="13" name="Straight Connector 12"/>
          <p:cNvCxnSpPr/>
          <p:nvPr/>
        </p:nvCxnSpPr>
        <p:spPr>
          <a:xfrm>
            <a:off x="638687" y="3455458"/>
            <a:ext cx="500752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B4C91562-3654-286A-5A28-C2E4142BD62A}"/>
              </a:ext>
            </a:extLst>
          </p:cNvPr>
          <p:cNvCxnSpPr/>
          <p:nvPr/>
        </p:nvCxnSpPr>
        <p:spPr>
          <a:xfrm>
            <a:off x="648136" y="3801210"/>
            <a:ext cx="13716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12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B05A4F7-A6C8-6B50-0F98-FBC904445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5505"/>
            <a:ext cx="10227469" cy="681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96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ow to choose the right size moving truck rental">
            <a:extLst>
              <a:ext uri="{FF2B5EF4-FFF2-40B4-BE49-F238E27FC236}">
                <a16:creationId xmlns:a16="http://schemas.microsoft.com/office/drawing/2014/main" id="{09BF8BE3-C415-D30E-2984-D40214F0B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419100"/>
            <a:ext cx="8001000" cy="450837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3B49330-9877-1DF6-1B33-DEDC5EBB1F30}"/>
              </a:ext>
            </a:extLst>
          </p:cNvPr>
          <p:cNvSpPr/>
          <p:nvPr/>
        </p:nvSpPr>
        <p:spPr>
          <a:xfrm>
            <a:off x="584200" y="1562100"/>
            <a:ext cx="9144000" cy="990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4EDF2B-EDA5-BA53-5F64-E0BB7F862CEA}"/>
              </a:ext>
            </a:extLst>
          </p:cNvPr>
          <p:cNvSpPr/>
          <p:nvPr/>
        </p:nvSpPr>
        <p:spPr>
          <a:xfrm>
            <a:off x="508000" y="4154852"/>
            <a:ext cx="9144000" cy="990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238DD0-4F51-D528-C9C3-AB5C2F0317EE}"/>
              </a:ext>
            </a:extLst>
          </p:cNvPr>
          <p:cNvSpPr txBox="1"/>
          <p:nvPr/>
        </p:nvSpPr>
        <p:spPr>
          <a:xfrm>
            <a:off x="6070600" y="5143500"/>
            <a:ext cx="3860801" cy="338554"/>
          </a:xfrm>
          <a:prstGeom prst="rect">
            <a:avLst/>
          </a:prstGeom>
          <a:solidFill>
            <a:schemeClr val="bg1">
              <a:lumMod val="95000"/>
            </a:schemeClr>
          </a:solidFill>
        </p:spPr>
        <p:txBody>
          <a:bodyPr wrap="square" rtlCol="0">
            <a:spAutoFit/>
          </a:bodyPr>
          <a:lstStyle/>
          <a:p>
            <a:pPr algn="ctr"/>
            <a:r>
              <a:rPr lang="en-US" sz="1600" dirty="0">
                <a:solidFill>
                  <a:schemeClr val="bg1">
                    <a:lumMod val="50000"/>
                  </a:schemeClr>
                </a:solidFill>
                <a:latin typeface="Raleway" panose="020B0503030101060003" pitchFamily="34" charset="0"/>
                <a:cs typeface="Segoe UI" panose="020B0502040204020203" pitchFamily="34" charset="0"/>
              </a:rPr>
              <a:t>*U-Haul DID NOT SPONSOR this slide</a:t>
            </a:r>
          </a:p>
        </p:txBody>
      </p:sp>
    </p:spTree>
    <p:extLst>
      <p:ext uri="{BB962C8B-B14F-4D97-AF65-F5344CB8AC3E}">
        <p14:creationId xmlns:p14="http://schemas.microsoft.com/office/powerpoint/2010/main" val="4032710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07" y="190500"/>
            <a:ext cx="9293264" cy="720000"/>
          </a:xfrm>
          <a:solidFill>
            <a:schemeClr val="bg1">
              <a:lumMod val="95000"/>
            </a:schemeClr>
          </a:solidFill>
        </p:spPr>
        <p:txBody>
          <a:bodyPr/>
          <a:lstStyle/>
          <a:p>
            <a:pPr algn="l"/>
            <a:r>
              <a:rPr lang="en-US" dirty="0">
                <a:solidFill>
                  <a:schemeClr val="bg1">
                    <a:lumMod val="50000"/>
                  </a:schemeClr>
                </a:solidFill>
                <a:latin typeface="Raleway" panose="020B0503030101060003" pitchFamily="34" charset="0"/>
                <a:cs typeface="Arial" panose="020B0604020202020204" pitchFamily="34" charset="0"/>
              </a:rPr>
              <a:t>Migrating SQL Server to Azure</a:t>
            </a:r>
          </a:p>
        </p:txBody>
      </p:sp>
      <p:sp>
        <p:nvSpPr>
          <p:cNvPr id="3" name="Text Placeholder 2"/>
          <p:cNvSpPr>
            <a:spLocks noGrp="1"/>
          </p:cNvSpPr>
          <p:nvPr>
            <p:ph type="body" sz="quarter" idx="10"/>
          </p:nvPr>
        </p:nvSpPr>
        <p:spPr>
          <a:xfrm>
            <a:off x="1727200" y="1589532"/>
            <a:ext cx="8363938" cy="1644634"/>
          </a:xfrm>
        </p:spPr>
        <p:txBody>
          <a:bodyPr/>
          <a:lstStyle/>
          <a:p>
            <a:pPr marL="0" indent="0">
              <a:spcAft>
                <a:spcPts val="600"/>
              </a:spcAft>
              <a:buNone/>
            </a:pPr>
            <a:r>
              <a:rPr lang="en-US" sz="3600" dirty="0">
                <a:solidFill>
                  <a:schemeClr val="bg1">
                    <a:lumMod val="50000"/>
                  </a:schemeClr>
                </a:solidFill>
                <a:latin typeface="HelveticaNeue" panose="00000400000000000000" pitchFamily="2" charset="0"/>
              </a:rPr>
              <a:t>Planning</a:t>
            </a:r>
          </a:p>
          <a:p>
            <a:pPr marL="0" indent="0">
              <a:spcAft>
                <a:spcPts val="600"/>
              </a:spcAft>
              <a:buNone/>
            </a:pPr>
            <a:endParaRPr lang="en-US" sz="800" dirty="0">
              <a:solidFill>
                <a:schemeClr val="bg1">
                  <a:lumMod val="50000"/>
                </a:schemeClr>
              </a:solidFill>
              <a:latin typeface="HelveticaNeue" panose="00000400000000000000" pitchFamily="2" charset="0"/>
            </a:endParaRPr>
          </a:p>
          <a:p>
            <a:pPr marL="0" indent="0">
              <a:spcAft>
                <a:spcPts val="600"/>
              </a:spcAft>
              <a:buNone/>
            </a:pPr>
            <a:r>
              <a:rPr lang="en-US" sz="3600" dirty="0">
                <a:solidFill>
                  <a:schemeClr val="bg1">
                    <a:lumMod val="50000"/>
                  </a:schemeClr>
                </a:solidFill>
                <a:latin typeface="HelveticaNeue" panose="00000400000000000000" pitchFamily="2" charset="0"/>
              </a:rPr>
              <a:t>Considerations</a:t>
            </a:r>
          </a:p>
          <a:p>
            <a:pPr marL="0" indent="0">
              <a:spcAft>
                <a:spcPts val="600"/>
              </a:spcAft>
              <a:buNone/>
            </a:pPr>
            <a:endParaRPr lang="en-US" sz="800" dirty="0">
              <a:solidFill>
                <a:schemeClr val="bg1">
                  <a:lumMod val="50000"/>
                </a:schemeClr>
              </a:solidFill>
              <a:latin typeface="HelveticaNeue" panose="00000400000000000000" pitchFamily="2" charset="0"/>
            </a:endParaRPr>
          </a:p>
          <a:p>
            <a:pPr marL="0" indent="0">
              <a:spcAft>
                <a:spcPts val="600"/>
              </a:spcAft>
              <a:buNone/>
            </a:pPr>
            <a:r>
              <a:rPr lang="en-US" sz="3600" dirty="0">
                <a:solidFill>
                  <a:schemeClr val="bg1">
                    <a:lumMod val="50000"/>
                  </a:schemeClr>
                </a:solidFill>
                <a:latin typeface="HelveticaNeue" panose="00000400000000000000" pitchFamily="2" charset="0"/>
              </a:rPr>
              <a:t>Tools &amp; Strategies</a:t>
            </a:r>
          </a:p>
          <a:p>
            <a:pPr marL="0" indent="0">
              <a:spcAft>
                <a:spcPts val="600"/>
              </a:spcAft>
              <a:buNone/>
            </a:pPr>
            <a:endParaRPr lang="en-US" sz="600" dirty="0">
              <a:solidFill>
                <a:schemeClr val="bg1">
                  <a:lumMod val="50000"/>
                </a:schemeClr>
              </a:solidFill>
              <a:latin typeface="HelveticaNeue" panose="00000400000000000000" pitchFamily="2" charset="0"/>
            </a:endParaRPr>
          </a:p>
          <a:p>
            <a:pPr marL="0" indent="0">
              <a:spcAft>
                <a:spcPts val="600"/>
              </a:spcAft>
              <a:buNone/>
            </a:pPr>
            <a:r>
              <a:rPr lang="en-US" sz="3600" dirty="0">
                <a:solidFill>
                  <a:schemeClr val="bg1">
                    <a:lumMod val="50000"/>
                  </a:schemeClr>
                </a:solidFill>
                <a:latin typeface="HelveticaNeue" panose="00000400000000000000" pitchFamily="2" charset="0"/>
              </a:rPr>
              <a:t>Resources</a:t>
            </a:r>
            <a:endParaRPr lang="en-US" sz="2400" dirty="0">
              <a:solidFill>
                <a:schemeClr val="bg1">
                  <a:lumMod val="50000"/>
                </a:schemeClr>
              </a:solidFill>
              <a:latin typeface="HelveticaNeue" panose="00000400000000000000" pitchFamily="2" charset="0"/>
            </a:endParaRPr>
          </a:p>
          <a:p>
            <a:endParaRPr lang="en-US" sz="2800" dirty="0">
              <a:solidFill>
                <a:schemeClr val="bg1">
                  <a:lumMod val="50000"/>
                </a:schemeClr>
              </a:solidFill>
              <a:latin typeface="HelveticaNeue" panose="00000400000000000000" pitchFamily="2" charset="0"/>
            </a:endParaRPr>
          </a:p>
        </p:txBody>
      </p:sp>
      <p:sp>
        <p:nvSpPr>
          <p:cNvPr id="4" name="Oval 3"/>
          <p:cNvSpPr/>
          <p:nvPr/>
        </p:nvSpPr>
        <p:spPr>
          <a:xfrm>
            <a:off x="812800" y="1617300"/>
            <a:ext cx="720000" cy="720000"/>
          </a:xfrm>
          <a:prstGeom prst="ellipse">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910629" y="1524001"/>
            <a:ext cx="521297" cy="830997"/>
          </a:xfrm>
          <a:prstGeom prst="rect">
            <a:avLst/>
          </a:prstGeom>
          <a:noFill/>
        </p:spPr>
        <p:txBody>
          <a:bodyPr wrap="none" rtlCol="0">
            <a:spAutoFit/>
          </a:bodyPr>
          <a:lstStyle/>
          <a:p>
            <a:r>
              <a:rPr lang="en-CA" sz="4800" dirty="0">
                <a:solidFill>
                  <a:schemeClr val="bg1"/>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rPr>
              <a:t>1</a:t>
            </a:r>
          </a:p>
        </p:txBody>
      </p:sp>
      <p:sp>
        <p:nvSpPr>
          <p:cNvPr id="6" name="Oval 5"/>
          <p:cNvSpPr/>
          <p:nvPr/>
        </p:nvSpPr>
        <p:spPr>
          <a:xfrm>
            <a:off x="812800" y="2493600"/>
            <a:ext cx="720000" cy="720000"/>
          </a:xfrm>
          <a:prstGeom prst="ellipse">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xtBox 6"/>
          <p:cNvSpPr txBox="1"/>
          <p:nvPr/>
        </p:nvSpPr>
        <p:spPr>
          <a:xfrm>
            <a:off x="920154" y="2400301"/>
            <a:ext cx="521297" cy="830997"/>
          </a:xfrm>
          <a:prstGeom prst="rect">
            <a:avLst/>
          </a:prstGeom>
          <a:noFill/>
        </p:spPr>
        <p:txBody>
          <a:bodyPr wrap="none" rtlCol="0">
            <a:spAutoFit/>
          </a:bodyPr>
          <a:lstStyle/>
          <a:p>
            <a:r>
              <a:rPr lang="en-CA" sz="4800" dirty="0">
                <a:solidFill>
                  <a:schemeClr val="bg1"/>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rPr>
              <a:t>2</a:t>
            </a:r>
          </a:p>
        </p:txBody>
      </p:sp>
      <p:sp>
        <p:nvSpPr>
          <p:cNvPr id="8" name="Oval 7"/>
          <p:cNvSpPr/>
          <p:nvPr/>
        </p:nvSpPr>
        <p:spPr>
          <a:xfrm>
            <a:off x="812800" y="3415203"/>
            <a:ext cx="720000" cy="720000"/>
          </a:xfrm>
          <a:prstGeom prst="ellipse">
            <a:avLst/>
          </a:prstGeom>
          <a:solidFill>
            <a:srgbClr val="CFE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p:cNvSpPr txBox="1"/>
          <p:nvPr/>
        </p:nvSpPr>
        <p:spPr>
          <a:xfrm>
            <a:off x="920154" y="3321904"/>
            <a:ext cx="521297" cy="830997"/>
          </a:xfrm>
          <a:prstGeom prst="rect">
            <a:avLst/>
          </a:prstGeom>
          <a:noFill/>
        </p:spPr>
        <p:txBody>
          <a:bodyPr wrap="none" rtlCol="0">
            <a:spAutoFit/>
          </a:bodyPr>
          <a:lstStyle/>
          <a:p>
            <a:r>
              <a:rPr lang="en-CA" sz="4800" dirty="0">
                <a:solidFill>
                  <a:schemeClr val="bg1"/>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rPr>
              <a:t>3</a:t>
            </a:r>
          </a:p>
        </p:txBody>
      </p:sp>
      <p:sp>
        <p:nvSpPr>
          <p:cNvPr id="10" name="Oval 9"/>
          <p:cNvSpPr/>
          <p:nvPr/>
        </p:nvSpPr>
        <p:spPr>
          <a:xfrm>
            <a:off x="812800" y="4329603"/>
            <a:ext cx="720000" cy="720000"/>
          </a:xfrm>
          <a:prstGeom prst="ellipse">
            <a:avLst/>
          </a:prstGeom>
          <a:solidFill>
            <a:srgbClr val="2DA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xtBox 10"/>
          <p:cNvSpPr txBox="1"/>
          <p:nvPr/>
        </p:nvSpPr>
        <p:spPr>
          <a:xfrm>
            <a:off x="901104" y="4255354"/>
            <a:ext cx="521297" cy="830997"/>
          </a:xfrm>
          <a:prstGeom prst="rect">
            <a:avLst/>
          </a:prstGeom>
          <a:noFill/>
        </p:spPr>
        <p:txBody>
          <a:bodyPr wrap="none" rtlCol="0">
            <a:spAutoFit/>
          </a:bodyPr>
          <a:lstStyle/>
          <a:p>
            <a:r>
              <a:rPr lang="en-CA" sz="4800" dirty="0">
                <a:solidFill>
                  <a:schemeClr val="bg1"/>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rPr>
              <a:t>4</a:t>
            </a:r>
          </a:p>
        </p:txBody>
      </p:sp>
    </p:spTree>
    <p:extLst>
      <p:ext uri="{BB962C8B-B14F-4D97-AF65-F5344CB8AC3E}">
        <p14:creationId xmlns:p14="http://schemas.microsoft.com/office/powerpoint/2010/main" val="24330119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BB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F6B416-049E-90F9-6298-0B02C2AAC8D1}"/>
              </a:ext>
            </a:extLst>
          </p:cNvPr>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65931" y="-1351"/>
            <a:ext cx="10652501" cy="5918056"/>
          </a:xfrm>
          <a:prstGeom prst="rect">
            <a:avLst/>
          </a:prstGeom>
        </p:spPr>
      </p:pic>
      <p:sp>
        <p:nvSpPr>
          <p:cNvPr id="4" name="Oval 3"/>
          <p:cNvSpPr/>
          <p:nvPr/>
        </p:nvSpPr>
        <p:spPr>
          <a:xfrm>
            <a:off x="5450200" y="2019300"/>
            <a:ext cx="5040000" cy="5040000"/>
          </a:xfrm>
          <a:prstGeom prst="ellipse">
            <a:avLst/>
          </a:prstGeom>
          <a:solidFill>
            <a:srgbClr val="FF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p:cNvSpPr txBox="1"/>
          <p:nvPr/>
        </p:nvSpPr>
        <p:spPr>
          <a:xfrm>
            <a:off x="5755001" y="2324101"/>
            <a:ext cx="1858201" cy="3770263"/>
          </a:xfrm>
          <a:prstGeom prst="rect">
            <a:avLst/>
          </a:prstGeom>
          <a:noFill/>
        </p:spPr>
        <p:txBody>
          <a:bodyPr wrap="none" rtlCol="0">
            <a:spAutoFit/>
          </a:bodyPr>
          <a:lstStyle/>
          <a:p>
            <a:r>
              <a:rPr lang="en-CA" sz="23900" dirty="0">
                <a:solidFill>
                  <a:schemeClr val="bg1"/>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rPr>
              <a:t>1</a:t>
            </a:r>
          </a:p>
        </p:txBody>
      </p:sp>
      <p:sp>
        <p:nvSpPr>
          <p:cNvPr id="6" name="Text Placeholder 2"/>
          <p:cNvSpPr>
            <a:spLocks noGrp="1"/>
          </p:cNvSpPr>
          <p:nvPr>
            <p:ph type="body" sz="quarter" idx="10"/>
          </p:nvPr>
        </p:nvSpPr>
        <p:spPr>
          <a:xfrm>
            <a:off x="6985000" y="3924300"/>
            <a:ext cx="3379200" cy="1066800"/>
          </a:xfrm>
        </p:spPr>
        <p:txBody>
          <a:bodyPr/>
          <a:lstStyle/>
          <a:p>
            <a:pPr marL="0" indent="0">
              <a:spcAft>
                <a:spcPts val="600"/>
              </a:spcAft>
              <a:buNone/>
            </a:pPr>
            <a:r>
              <a:rPr lang="en-US" sz="6000" dirty="0">
                <a:solidFill>
                  <a:schemeClr val="bg1"/>
                </a:solidFill>
                <a:effectLst>
                  <a:outerShdw blurRad="38100" dist="38100" dir="2700000" algn="tl">
                    <a:srgbClr val="000000">
                      <a:alpha val="43137"/>
                    </a:srgbClr>
                  </a:outerShdw>
                </a:effectLst>
                <a:latin typeface="Raleway" panose="020B0503030101060003" pitchFamily="34" charset="0"/>
              </a:rPr>
              <a:t>Planning</a:t>
            </a:r>
          </a:p>
          <a:p>
            <a:pPr marL="0" indent="0">
              <a:buNone/>
            </a:pPr>
            <a:endParaRPr lang="en-US" sz="4000" dirty="0">
              <a:solidFill>
                <a:schemeClr val="bg1"/>
              </a:solidFill>
              <a:effectLst>
                <a:outerShdw blurRad="38100" dist="38100" dir="2700000" algn="tl">
                  <a:srgbClr val="000000">
                    <a:alpha val="43137"/>
                  </a:srgbClr>
                </a:outerShdw>
              </a:effectLst>
              <a:latin typeface="Raleway" panose="020B0503030101060003" pitchFamily="34" charset="0"/>
            </a:endParaRPr>
          </a:p>
        </p:txBody>
      </p:sp>
    </p:spTree>
    <p:extLst>
      <p:ext uri="{BB962C8B-B14F-4D97-AF65-F5344CB8AC3E}">
        <p14:creationId xmlns:p14="http://schemas.microsoft.com/office/powerpoint/2010/main" val="1715563619"/>
      </p:ext>
    </p:extLst>
  </p:cSld>
  <p:clrMapOvr>
    <a:masterClrMapping/>
  </p:clrMapOvr>
  <p:transition>
    <p:fade/>
  </p:transition>
</p:sld>
</file>

<file path=ppt/theme/theme1.xml><?xml version="1.0" encoding="utf-8"?>
<a:theme xmlns:a="http://schemas.openxmlformats.org/drawingml/2006/main" name="TechDays 2011 Template 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a:majorFont>
        <a:latin typeface="Segoe Semibold"/>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Props1.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3.xml><?xml version="1.0" encoding="utf-8"?>
<ds:datastoreItem xmlns:ds="http://schemas.openxmlformats.org/officeDocument/2006/customXml" ds:itemID="{4BC7350A-48F2-4602-8365-32377430E627}">
  <ds:schemaRefs>
    <ds:schemaRef ds:uri="http://schemas.microsoft.com/sharepoint/events"/>
  </ds:schemaRefs>
</ds:datastoreItem>
</file>

<file path=customXml/itemProps4.xml><?xml version="1.0" encoding="utf-8"?>
<ds:datastoreItem xmlns:ds="http://schemas.openxmlformats.org/officeDocument/2006/customXml" ds:itemID="{9D5FC268-352D-451A-9FED-91854303A4FC}">
  <ds:schemaRefs>
    <ds:schemaRef ds:uri="http://www.w3.org/XML/1998/namespace"/>
    <ds:schemaRef ds:uri="http://purl.org/dc/elements/1.1/"/>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ae5bcba0-36dd-47c5-a935-559f6a74fc2f"/>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TechDays 2011 Template v1</Template>
  <TotalTime>0</TotalTime>
  <Words>933</Words>
  <Application>Microsoft Office PowerPoint</Application>
  <PresentationFormat>Custom</PresentationFormat>
  <Paragraphs>273</Paragraphs>
  <Slides>54</Slides>
  <Notes>22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54</vt:i4>
      </vt:variant>
    </vt:vector>
  </HeadingPairs>
  <TitlesOfParts>
    <vt:vector size="72" baseType="lpstr">
      <vt:lpstr>Arial</vt:lpstr>
      <vt:lpstr>Arial Black</vt:lpstr>
      <vt:lpstr>Calibri</vt:lpstr>
      <vt:lpstr>Century Gothic</vt:lpstr>
      <vt:lpstr>ChunkFive Ex</vt:lpstr>
      <vt:lpstr>Consolas</vt:lpstr>
      <vt:lpstr>Courier New</vt:lpstr>
      <vt:lpstr>HelveticaNeue</vt:lpstr>
      <vt:lpstr>Raleway</vt:lpstr>
      <vt:lpstr>Raleway ExtraBold</vt:lpstr>
      <vt:lpstr>Raleway Light</vt:lpstr>
      <vt:lpstr>Raleway Regular</vt:lpstr>
      <vt:lpstr>Segoe UI</vt:lpstr>
      <vt:lpstr>Segoe UI Light</vt:lpstr>
      <vt:lpstr>Segoe WP SemiLight</vt:lpstr>
      <vt:lpstr>Tahoma</vt:lpstr>
      <vt:lpstr>Trebuchet MS</vt:lpstr>
      <vt:lpstr>TechDays 2011 Template v1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Migrating SQL Server to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Migrate</vt:lpstr>
      <vt:lpstr>Azure Migrate</vt:lpstr>
      <vt:lpstr>Azure Migrate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2011-09-29T03:40:20Z</dcterms:created>
  <dcterms:modified xsi:type="dcterms:W3CDTF">2025-05-12T20:39:34Z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